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0"/>
  </p:notesMasterIdLst>
  <p:handoutMasterIdLst>
    <p:handoutMasterId r:id="rId61"/>
  </p:handoutMasterIdLst>
  <p:sldIdLst>
    <p:sldId id="256" r:id="rId2"/>
    <p:sldId id="282" r:id="rId3"/>
    <p:sldId id="363" r:id="rId4"/>
    <p:sldId id="364" r:id="rId5"/>
    <p:sldId id="365" r:id="rId6"/>
    <p:sldId id="366" r:id="rId7"/>
    <p:sldId id="367" r:id="rId8"/>
    <p:sldId id="368" r:id="rId9"/>
    <p:sldId id="369" r:id="rId10"/>
    <p:sldId id="370" r:id="rId11"/>
    <p:sldId id="371" r:id="rId12"/>
    <p:sldId id="372" r:id="rId13"/>
    <p:sldId id="373" r:id="rId14"/>
    <p:sldId id="374" r:id="rId15"/>
    <p:sldId id="375" r:id="rId16"/>
    <p:sldId id="376" r:id="rId17"/>
    <p:sldId id="377" r:id="rId18"/>
    <p:sldId id="378" r:id="rId19"/>
    <p:sldId id="379" r:id="rId20"/>
    <p:sldId id="380" r:id="rId21"/>
    <p:sldId id="381" r:id="rId22"/>
    <p:sldId id="382" r:id="rId23"/>
    <p:sldId id="383" r:id="rId24"/>
    <p:sldId id="384" r:id="rId25"/>
    <p:sldId id="385" r:id="rId26"/>
    <p:sldId id="386" r:id="rId27"/>
    <p:sldId id="387" r:id="rId28"/>
    <p:sldId id="388" r:id="rId29"/>
    <p:sldId id="389" r:id="rId30"/>
    <p:sldId id="390" r:id="rId31"/>
    <p:sldId id="391" r:id="rId32"/>
    <p:sldId id="392" r:id="rId33"/>
    <p:sldId id="393" r:id="rId34"/>
    <p:sldId id="394" r:id="rId35"/>
    <p:sldId id="395" r:id="rId36"/>
    <p:sldId id="396" r:id="rId37"/>
    <p:sldId id="397" r:id="rId38"/>
    <p:sldId id="398" r:id="rId39"/>
    <p:sldId id="399" r:id="rId40"/>
    <p:sldId id="400" r:id="rId41"/>
    <p:sldId id="401" r:id="rId42"/>
    <p:sldId id="402" r:id="rId43"/>
    <p:sldId id="403" r:id="rId44"/>
    <p:sldId id="404" r:id="rId45"/>
    <p:sldId id="405" r:id="rId46"/>
    <p:sldId id="406" r:id="rId47"/>
    <p:sldId id="407" r:id="rId48"/>
    <p:sldId id="408" r:id="rId49"/>
    <p:sldId id="409" r:id="rId50"/>
    <p:sldId id="410" r:id="rId51"/>
    <p:sldId id="411" r:id="rId52"/>
    <p:sldId id="412" r:id="rId53"/>
    <p:sldId id="413" r:id="rId54"/>
    <p:sldId id="414" r:id="rId55"/>
    <p:sldId id="415" r:id="rId56"/>
    <p:sldId id="416" r:id="rId57"/>
    <p:sldId id="417" r:id="rId58"/>
    <p:sldId id="418" r:id="rId5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422" autoAdjust="0"/>
    <p:restoredTop sz="94660"/>
  </p:normalViewPr>
  <p:slideViewPr>
    <p:cSldViewPr>
      <p:cViewPr varScale="1">
        <p:scale>
          <a:sx n="47" d="100"/>
          <a:sy n="47" d="100"/>
        </p:scale>
        <p:origin x="-90"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532"/>
    </p:cViewPr>
  </p:sorterViewPr>
  <p:notesViewPr>
    <p:cSldViewPr>
      <p:cViewPr varScale="1">
        <p:scale>
          <a:sx n="41" d="100"/>
          <a:sy n="41" d="100"/>
        </p:scale>
        <p:origin x="-852"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6EE6B2D5-E613-44DA-94CB-C40B5C072BBC}" type="datetimeFigureOut">
              <a:rPr lang="en-US"/>
              <a:pPr>
                <a:defRPr/>
              </a:pPr>
              <a:t>5/28/2010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47646259-A1C5-4C4F-8154-04002609694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9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onstantia" pitchFamily="18" charset="0"/>
              </a:defRPr>
            </a:lvl1pPr>
          </a:lstStyle>
          <a:p>
            <a:endParaRPr lang="en-US"/>
          </a:p>
        </p:txBody>
      </p:sp>
      <p:sp>
        <p:nvSpPr>
          <p:cNvPr id="1894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onstantia" pitchFamily="18" charset="0"/>
              </a:defRPr>
            </a:lvl1pPr>
          </a:lstStyle>
          <a:p>
            <a:fld id="{FE8DAE09-566D-4E09-B82D-FD9A7A45A1E6}" type="datetimeFigureOut">
              <a:rPr lang="en-US"/>
              <a:pPr/>
              <a:t>5/28/2010</a:t>
            </a:fld>
            <a:endParaRPr lang="en-US"/>
          </a:p>
        </p:txBody>
      </p:sp>
      <p:sp>
        <p:nvSpPr>
          <p:cNvPr id="18944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894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94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onstantia" pitchFamily="18" charset="0"/>
              </a:defRPr>
            </a:lvl1pPr>
          </a:lstStyle>
          <a:p>
            <a:endParaRPr lang="en-US"/>
          </a:p>
        </p:txBody>
      </p:sp>
      <p:sp>
        <p:nvSpPr>
          <p:cNvPr id="1894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onstantia" pitchFamily="18" charset="0"/>
              </a:defRPr>
            </a:lvl1pPr>
          </a:lstStyle>
          <a:p>
            <a:fld id="{206EE04A-A6D6-4FCA-BB00-909DE9DAD27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B9E01533-CC6B-4333-8C78-7349CE9E8DE0}" type="datetimeFigureOut">
              <a:rPr lang="en-US"/>
              <a:pPr>
                <a:defRPr/>
              </a:pPr>
              <a:t>5/28/2010</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B58606F4-CA78-4035-9527-EF97E32B372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DB4F855-3E7E-4999-B86C-B89AA005BCEE}" type="datetimeFigureOut">
              <a:rPr lang="en-US"/>
              <a:pPr>
                <a:defRPr/>
              </a:pPr>
              <a:t>5/28/2010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68B76710-3CAF-45F2-8C91-BC08C93ECCD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7620391-574D-4190-8C2F-8C9773ECE232}" type="datetimeFigureOut">
              <a:rPr lang="en-US"/>
              <a:pPr>
                <a:defRPr/>
              </a:pPr>
              <a:t>5/28/2010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71B12661-8E8C-4D38-ABDD-BA68CF233EC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A7B91E7-C4C9-4971-A7C9-6730ECFAE19A}" type="datetimeFigureOut">
              <a:rPr lang="en-US"/>
              <a:pPr>
                <a:defRPr/>
              </a:pPr>
              <a:t>5/28/2010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B24669FD-9024-43F8-A0B8-59C8E94A0F1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2E9A4BE-890A-4FC0-8A34-814AD2B86E96}" type="datetimeFigureOut">
              <a:rPr lang="en-US"/>
              <a:pPr>
                <a:defRPr/>
              </a:pPr>
              <a:t>5/28/2010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211A01C-0064-4634-B57B-E45CB1926E3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63EAB513-C748-4E3F-9656-7B70165DFC96}" type="datetimeFigureOut">
              <a:rPr lang="en-US"/>
              <a:pPr>
                <a:defRPr/>
              </a:pPr>
              <a:t>5/28/2010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1553FCE-C152-4371-A9AA-C0ADFE6B56F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7F904E92-6D98-4EB2-B79C-0C8E94AC46CF}" type="datetimeFigureOut">
              <a:rPr lang="en-US"/>
              <a:pPr>
                <a:defRPr/>
              </a:pPr>
              <a:t>5/28/2010</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BE0B3180-C298-44CC-B742-9A9491CDCF3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1C5C411B-6C9A-4070-8A04-F49F44723BCD}" type="datetimeFigureOut">
              <a:rPr lang="en-US"/>
              <a:pPr>
                <a:defRPr/>
              </a:pPr>
              <a:t>5/28/2010</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923DEE12-670A-43CE-A106-43CED5416F5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177997CD-133D-44C4-A3A0-F9EE76739EFA}" type="datetimeFigureOut">
              <a:rPr lang="en-US"/>
              <a:pPr>
                <a:defRPr/>
              </a:pPr>
              <a:t>5/28/2010</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C08AAB46-F118-439A-848F-7BD56953AD0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E11BEA21-8900-44A6-98A8-016F78B4D7DD}" type="datetimeFigureOut">
              <a:rPr lang="en-US"/>
              <a:pPr>
                <a:defRPr/>
              </a:pPr>
              <a:t>5/28/2010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C5CC47B-E634-4C0F-B6B5-DE63B20160B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A78B9224-88EF-4CB2-B827-C051C82F0591}" type="datetimeFigureOut">
              <a:rPr lang="en-US"/>
              <a:pPr>
                <a:defRPr/>
              </a:pPr>
              <a:t>5/28/2010</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8B4B69F1-AEFC-4115-AEBF-550C4D8FB96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0D98608C-2EA5-4B0E-B730-6A1E67E32F81}" type="datetimeFigureOut">
              <a:rPr lang="en-US"/>
              <a:pPr>
                <a:defRPr/>
              </a:pPr>
              <a:t>5/28/2010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9D195E66-890B-4A0C-A7A5-F5BD66FD9A39}"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672" r:id="rId1"/>
    <p:sldLayoutId id="2147483664" r:id="rId2"/>
    <p:sldLayoutId id="2147483673" r:id="rId3"/>
    <p:sldLayoutId id="2147483665" r:id="rId4"/>
    <p:sldLayoutId id="2147483666" r:id="rId5"/>
    <p:sldLayoutId id="2147483667" r:id="rId6"/>
    <p:sldLayoutId id="2147483668" r:id="rId7"/>
    <p:sldLayoutId id="2147483669" r:id="rId8"/>
    <p:sldLayoutId id="2147483674" r:id="rId9"/>
    <p:sldLayoutId id="2147483670" r:id="rId10"/>
    <p:sldLayoutId id="2147483671"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frwebgate.access.gpo.gov/cgi-bin/getdoc.cgi?dbname=111_cong_bills&amp;docid=f:s3217as.txt.pdf"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frwebgate.access.gpo.gov/cgi-bin/getdoc.cgi?dbname=111_cong_bills&amp;docid=f:s3217as.txt.pdf"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fontAlgn="auto">
              <a:spcAft>
                <a:spcPts val="0"/>
              </a:spcAft>
              <a:defRPr/>
            </a:pPr>
            <a:r>
              <a:rPr lang="en-US" dirty="0" smtClean="0"/>
              <a:t>Consumer Financial Protection Agency/Bureau</a:t>
            </a:r>
            <a:endParaRPr lang="en-US" dirty="0"/>
          </a:p>
        </p:txBody>
      </p:sp>
      <p:sp>
        <p:nvSpPr>
          <p:cNvPr id="14338" name="Subtitle 2"/>
          <p:cNvSpPr>
            <a:spLocks noGrp="1"/>
          </p:cNvSpPr>
          <p:nvPr>
            <p:ph type="subTitle" idx="1"/>
          </p:nvPr>
        </p:nvSpPr>
        <p:spPr>
          <a:xfrm>
            <a:off x="533400" y="3429000"/>
            <a:ext cx="7854950" cy="1981200"/>
          </a:xfrm>
        </p:spPr>
        <p:txBody>
          <a:bodyPr/>
          <a:lstStyle/>
          <a:p>
            <a:pPr marR="0" algn="ctr"/>
            <a:r>
              <a:rPr lang="en-US" smtClean="0"/>
              <a:t>Jeff Sovern</a:t>
            </a:r>
          </a:p>
          <a:p>
            <a:pPr marR="0" algn="ctr"/>
            <a:r>
              <a:rPr lang="en-US" smtClean="0"/>
              <a:t>St. John’s University School of Law</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idx="4294967295"/>
          </p:nvPr>
        </p:nvSpPr>
        <p:spPr/>
        <p:txBody>
          <a:bodyPr/>
          <a:lstStyle/>
          <a:p>
            <a:r>
              <a:rPr lang="en-US" sz="4000" smtClean="0"/>
              <a:t>House Bill establishes Consumer Financial Protection Oversight Board</a:t>
            </a:r>
          </a:p>
        </p:txBody>
      </p:sp>
      <p:sp>
        <p:nvSpPr>
          <p:cNvPr id="81923" name="Content Placeholder 2"/>
          <p:cNvSpPr>
            <a:spLocks noGrp="1"/>
          </p:cNvSpPr>
          <p:nvPr>
            <p:ph idx="4294967295"/>
          </p:nvPr>
        </p:nvSpPr>
        <p:spPr/>
        <p:txBody>
          <a:bodyPr/>
          <a:lstStyle/>
          <a:p>
            <a:r>
              <a:rPr lang="en-US" smtClean="0"/>
              <a:t>The Board shall ‘advise” the director.</a:t>
            </a:r>
          </a:p>
          <a:p>
            <a:r>
              <a:rPr lang="en-US" smtClean="0"/>
              <a:t>Board includes Chairs of Fed Board of Governors, FDIC, NCUA, FTC, liaison committee  of representatives of state agencies to the Financial Institutions Examination Council, Secretary of HUD, the head of the agency responsible for chartering and regulating national banks, and five others which can include consumer protection experts, depositary institutions that primarily serve underserved communities, etc.</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Senate bill provides for Financial Stability Oversight Council</a:t>
            </a:r>
            <a:endParaRPr lang="en-US" dirty="0"/>
          </a:p>
        </p:txBody>
      </p:sp>
      <p:sp>
        <p:nvSpPr>
          <p:cNvPr id="82947" name="Content Placeholder 2"/>
          <p:cNvSpPr>
            <a:spLocks noGrp="1"/>
          </p:cNvSpPr>
          <p:nvPr>
            <p:ph idx="4294967295"/>
          </p:nvPr>
        </p:nvSpPr>
        <p:spPr/>
        <p:txBody>
          <a:bodyPr/>
          <a:lstStyle/>
          <a:p>
            <a:r>
              <a:rPr lang="en-US" smtClean="0"/>
              <a:t>On petition of a member agency of the FSOC, the Council may, by a 2/3 vote,  set aside a final regulation prescribed by the Bureau, or any provision thereof, if the Council decides that the regulation or provision would put the safety and soundness of the United States banking system or the stability of the financial system of the United States at risk.</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Financial Stability Oversight Council Members</a:t>
            </a:r>
            <a:endParaRPr lang="en-US" dirty="0"/>
          </a:p>
        </p:txBody>
      </p:sp>
      <p:sp>
        <p:nvSpPr>
          <p:cNvPr id="3" name="Content Placeholder 2"/>
          <p:cNvSpPr>
            <a:spLocks noGrp="1"/>
          </p:cNvSpPr>
          <p:nvPr>
            <p:ph idx="4294967295"/>
          </p:nvPr>
        </p:nvSpPr>
        <p:spPr/>
        <p:txBody>
          <a:bodyPr>
            <a:normAutofit fontScale="92500" lnSpcReduction="10000"/>
          </a:bodyPr>
          <a:lstStyle/>
          <a:p>
            <a:pPr marL="274320" indent="-274320" fontAlgn="auto">
              <a:spcAft>
                <a:spcPts val="0"/>
              </a:spcAft>
              <a:buClr>
                <a:schemeClr val="accent3"/>
              </a:buClr>
              <a:buFont typeface="Wingdings 2"/>
              <a:buChar char=""/>
              <a:defRPr/>
            </a:pPr>
            <a:r>
              <a:rPr lang="en-US" dirty="0" smtClean="0"/>
              <a:t>Secretary of the Treasury, Chairperson;</a:t>
            </a:r>
          </a:p>
          <a:p>
            <a:pPr marL="274320" indent="-274320" fontAlgn="auto">
              <a:spcAft>
                <a:spcPts val="0"/>
              </a:spcAft>
              <a:buClr>
                <a:schemeClr val="accent3"/>
              </a:buClr>
              <a:buFont typeface="Wingdings 2"/>
              <a:buChar char=""/>
              <a:defRPr/>
            </a:pPr>
            <a:r>
              <a:rPr lang="en-US" dirty="0" smtClean="0"/>
              <a:t>the Chairman of the Board of Governors;</a:t>
            </a:r>
          </a:p>
          <a:p>
            <a:pPr marL="274320" indent="-274320" fontAlgn="auto">
              <a:spcAft>
                <a:spcPts val="0"/>
              </a:spcAft>
              <a:buClr>
                <a:schemeClr val="accent3"/>
              </a:buClr>
              <a:buFont typeface="Wingdings 2"/>
              <a:buChar char=""/>
              <a:defRPr/>
            </a:pPr>
            <a:r>
              <a:rPr lang="en-US" dirty="0" smtClean="0"/>
              <a:t>the Comptroller of the Currency;</a:t>
            </a:r>
          </a:p>
          <a:p>
            <a:pPr marL="274320" indent="-274320" fontAlgn="auto">
              <a:spcAft>
                <a:spcPts val="0"/>
              </a:spcAft>
              <a:buClr>
                <a:schemeClr val="accent3"/>
              </a:buClr>
              <a:buFont typeface="Wingdings 2"/>
              <a:buChar char=""/>
              <a:defRPr/>
            </a:pPr>
            <a:r>
              <a:rPr lang="en-US" dirty="0" smtClean="0"/>
              <a:t>the Chairman of the SEC;</a:t>
            </a:r>
          </a:p>
          <a:p>
            <a:pPr marL="274320" indent="-274320" fontAlgn="auto">
              <a:spcAft>
                <a:spcPts val="0"/>
              </a:spcAft>
              <a:buClr>
                <a:schemeClr val="accent3"/>
              </a:buClr>
              <a:buFont typeface="Wingdings 2"/>
              <a:buChar char=""/>
              <a:defRPr/>
            </a:pPr>
            <a:r>
              <a:rPr lang="en-US" dirty="0" smtClean="0"/>
              <a:t>the Chairperson of the CFTC;</a:t>
            </a:r>
          </a:p>
          <a:p>
            <a:pPr marL="274320" indent="-274320" fontAlgn="auto">
              <a:spcAft>
                <a:spcPts val="0"/>
              </a:spcAft>
              <a:buClr>
                <a:schemeClr val="accent3"/>
              </a:buClr>
              <a:buFont typeface="Wingdings 2"/>
              <a:buChar char=""/>
              <a:defRPr/>
            </a:pPr>
            <a:r>
              <a:rPr lang="en-US" dirty="0" smtClean="0"/>
              <a:t>an independent member appointed by the President, by and with the advice and consent of the Senate, having insurance expertise; </a:t>
            </a:r>
          </a:p>
          <a:p>
            <a:pPr marL="274320" indent="-274320" fontAlgn="auto">
              <a:spcAft>
                <a:spcPts val="0"/>
              </a:spcAft>
              <a:buClr>
                <a:schemeClr val="accent3"/>
              </a:buClr>
              <a:buFont typeface="Wingdings 2"/>
              <a:buChar char=""/>
              <a:defRPr/>
            </a:pPr>
            <a:r>
              <a:rPr lang="en-US" dirty="0" smtClean="0"/>
              <a:t>the Chairperson of the FDIC; </a:t>
            </a:r>
          </a:p>
          <a:p>
            <a:pPr marL="274320" indent="-274320" fontAlgn="auto">
              <a:spcAft>
                <a:spcPts val="0"/>
              </a:spcAft>
              <a:buClr>
                <a:schemeClr val="accent3"/>
              </a:buClr>
              <a:buFont typeface="Wingdings 2"/>
              <a:buChar char=""/>
              <a:defRPr/>
            </a:pPr>
            <a:r>
              <a:rPr lang="en-US" dirty="0" smtClean="0"/>
              <a:t>the Director of the Federal Housing Finance Agency; </a:t>
            </a:r>
          </a:p>
          <a:p>
            <a:pPr marL="274320" indent="-274320" fontAlgn="auto">
              <a:spcAft>
                <a:spcPts val="0"/>
              </a:spcAft>
              <a:buClr>
                <a:schemeClr val="accent3"/>
              </a:buClr>
              <a:buFont typeface="Wingdings 2"/>
              <a:buChar char=""/>
              <a:defRPr/>
            </a:pPr>
            <a:r>
              <a:rPr lang="en-US" dirty="0" smtClean="0"/>
              <a:t>And the Director of the CFPB</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idx="4294967295"/>
          </p:nvPr>
        </p:nvSpPr>
        <p:spPr/>
        <p:txBody>
          <a:bodyPr/>
          <a:lstStyle/>
          <a:p>
            <a:r>
              <a:rPr lang="en-US" smtClean="0"/>
              <a:t>Funding</a:t>
            </a:r>
          </a:p>
        </p:txBody>
      </p:sp>
      <p:sp>
        <p:nvSpPr>
          <p:cNvPr id="84995" name="Text Placeholder 4"/>
          <p:cNvSpPr>
            <a:spLocks noGrp="1"/>
          </p:cNvSpPr>
          <p:nvPr>
            <p:ph type="body" idx="4294967295"/>
          </p:nvPr>
        </p:nvSpPr>
        <p:spPr>
          <a:xfrm>
            <a:off x="457200" y="1855788"/>
            <a:ext cx="4040188" cy="658812"/>
          </a:xfrm>
        </p:spPr>
        <p:txBody>
          <a:bodyPr lIns="45720" tIns="0" rIns="45720" bIns="0" anchor="ctr"/>
          <a:lstStyle/>
          <a:p>
            <a:pPr marL="0" indent="0">
              <a:buFont typeface="Wingdings 2" pitchFamily="18" charset="2"/>
              <a:buNone/>
            </a:pPr>
            <a:r>
              <a:rPr lang="en-US" sz="2400" b="1" smtClean="0">
                <a:solidFill>
                  <a:schemeClr val="tx2"/>
                </a:solidFill>
              </a:rPr>
              <a:t>House Bill</a:t>
            </a:r>
          </a:p>
          <a:p>
            <a:pPr marL="0" indent="0">
              <a:buFont typeface="Wingdings 2" pitchFamily="18" charset="2"/>
              <a:buNone/>
            </a:pPr>
            <a:endParaRPr lang="en-US" sz="2400" b="1" smtClean="0">
              <a:solidFill>
                <a:schemeClr val="tx2"/>
              </a:solidFill>
            </a:endParaRPr>
          </a:p>
        </p:txBody>
      </p:sp>
      <p:sp>
        <p:nvSpPr>
          <p:cNvPr id="84996" name="Text Placeholder 5"/>
          <p:cNvSpPr>
            <a:spLocks noGrp="1"/>
          </p:cNvSpPr>
          <p:nvPr>
            <p:ph type="body" sz="half" idx="4294967295"/>
          </p:nvPr>
        </p:nvSpPr>
        <p:spPr>
          <a:xfrm>
            <a:off x="4645025" y="1860550"/>
            <a:ext cx="4041775" cy="654050"/>
          </a:xfrm>
        </p:spPr>
        <p:txBody>
          <a:bodyPr lIns="45720" tIns="0" rIns="45720" bIns="0" anchor="ctr"/>
          <a:lstStyle/>
          <a:p>
            <a:pPr marL="0" indent="0">
              <a:buFont typeface="Wingdings 2" pitchFamily="18" charset="2"/>
              <a:buNone/>
            </a:pPr>
            <a:r>
              <a:rPr lang="en-US" sz="2400" b="1" smtClean="0">
                <a:solidFill>
                  <a:schemeClr val="tx2"/>
                </a:solidFill>
              </a:rPr>
              <a:t>Senate Bill</a:t>
            </a:r>
          </a:p>
        </p:txBody>
      </p:sp>
      <p:sp>
        <p:nvSpPr>
          <p:cNvPr id="84997" name="Content Placeholder 2"/>
          <p:cNvSpPr>
            <a:spLocks noGrp="1"/>
          </p:cNvSpPr>
          <p:nvPr>
            <p:ph sz="quarter" idx="4294967295"/>
          </p:nvPr>
        </p:nvSpPr>
        <p:spPr>
          <a:xfrm>
            <a:off x="457200" y="2514600"/>
            <a:ext cx="4040188" cy="3846513"/>
          </a:xfrm>
        </p:spPr>
        <p:txBody>
          <a:bodyPr tIns="0"/>
          <a:lstStyle/>
          <a:p>
            <a:r>
              <a:rPr lang="en-US" sz="2200" smtClean="0"/>
              <a:t>Fed Board of Governors transfers “funds in an amount equaling 10 percent of the Federal Reserve System’s total system expenses” to the CFPA.</a:t>
            </a:r>
          </a:p>
          <a:p>
            <a:r>
              <a:rPr lang="en-US" sz="2200" smtClean="0"/>
              <a:t>The CFPA can also assess fees on “covered persons.”</a:t>
            </a:r>
          </a:p>
          <a:p>
            <a:endParaRPr lang="en-US" sz="2200" smtClean="0"/>
          </a:p>
        </p:txBody>
      </p:sp>
      <p:sp>
        <p:nvSpPr>
          <p:cNvPr id="84998" name="Content Placeholder 6"/>
          <p:cNvSpPr>
            <a:spLocks noGrp="1"/>
          </p:cNvSpPr>
          <p:nvPr>
            <p:ph sz="quarter" idx="4294967295"/>
          </p:nvPr>
        </p:nvSpPr>
        <p:spPr>
          <a:xfrm>
            <a:off x="4645025" y="2514600"/>
            <a:ext cx="4041775" cy="3846513"/>
          </a:xfrm>
        </p:spPr>
        <p:txBody>
          <a:bodyPr tIns="0"/>
          <a:lstStyle/>
          <a:p>
            <a:r>
              <a:rPr lang="en-US" sz="2200" smtClean="0"/>
              <a:t>Fed to provide to CFPB 10-12% of the Fed’s total operating budget</a:t>
            </a:r>
          </a:p>
          <a:p>
            <a:r>
              <a:rPr lang="en-US" sz="2200" smtClean="0"/>
              <a:t>CFPB to receive civil penalties it collects.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Both bills would establish Consumer Advisory Board</a:t>
            </a:r>
            <a:endParaRPr lang="en-US" dirty="0"/>
          </a:p>
        </p:txBody>
      </p:sp>
      <p:sp>
        <p:nvSpPr>
          <p:cNvPr id="86019" name="Content Placeholder 2"/>
          <p:cNvSpPr>
            <a:spLocks noGrp="1"/>
          </p:cNvSpPr>
          <p:nvPr>
            <p:ph idx="4294967295"/>
          </p:nvPr>
        </p:nvSpPr>
        <p:spPr/>
        <p:txBody>
          <a:bodyPr/>
          <a:lstStyle/>
          <a:p>
            <a:r>
              <a:rPr lang="en-US" smtClean="0"/>
              <a:t>Members to include experts in financial services, community development, fair lending and civil rights, and consumer financial products</a:t>
            </a:r>
          </a:p>
          <a:p>
            <a:r>
              <a:rPr lang="en-US" smtClean="0"/>
              <a:t>Members to represent the interests of “covered persons” (i.e., the industry) and consumers.</a:t>
            </a:r>
          </a:p>
          <a:p>
            <a:r>
              <a:rPr lang="en-US" smtClean="0"/>
              <a:t>Senate bill provides that at least 6 members to be appointed upon the recommendation of the regional Fed Bank presidents.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The CFPA would enforce, among other statutes:</a:t>
            </a:r>
            <a:endParaRPr lang="en-US" dirty="0"/>
          </a:p>
        </p:txBody>
      </p:sp>
      <p:sp>
        <p:nvSpPr>
          <p:cNvPr id="87043" name="Text Placeholder 2"/>
          <p:cNvSpPr>
            <a:spLocks noGrp="1"/>
          </p:cNvSpPr>
          <p:nvPr>
            <p:ph type="body" idx="4294967295"/>
          </p:nvPr>
        </p:nvSpPr>
        <p:spPr>
          <a:xfrm>
            <a:off x="457200" y="1855788"/>
            <a:ext cx="4040188" cy="658812"/>
          </a:xfrm>
        </p:spPr>
        <p:txBody>
          <a:bodyPr lIns="45720" tIns="0" rIns="45720" bIns="0" anchor="ctr"/>
          <a:lstStyle/>
          <a:p>
            <a:pPr marL="0" indent="0">
              <a:buFont typeface="Wingdings 2" pitchFamily="18" charset="2"/>
              <a:buNone/>
            </a:pPr>
            <a:r>
              <a:rPr lang="en-US" sz="2400" b="1" smtClean="0">
                <a:solidFill>
                  <a:schemeClr val="tx2"/>
                </a:solidFill>
              </a:rPr>
              <a:t>House version</a:t>
            </a:r>
          </a:p>
        </p:txBody>
      </p:sp>
      <p:sp>
        <p:nvSpPr>
          <p:cNvPr id="87044" name="Text Placeholder 3"/>
          <p:cNvSpPr>
            <a:spLocks noGrp="1"/>
          </p:cNvSpPr>
          <p:nvPr>
            <p:ph type="body" sz="half" idx="4294967295"/>
          </p:nvPr>
        </p:nvSpPr>
        <p:spPr>
          <a:xfrm>
            <a:off x="4645025" y="1860550"/>
            <a:ext cx="4041775" cy="654050"/>
          </a:xfrm>
        </p:spPr>
        <p:txBody>
          <a:bodyPr lIns="45720" tIns="0" rIns="45720" bIns="0" anchor="ctr"/>
          <a:lstStyle/>
          <a:p>
            <a:pPr marL="0" indent="0">
              <a:buFont typeface="Wingdings 2" pitchFamily="18" charset="2"/>
              <a:buNone/>
            </a:pPr>
            <a:r>
              <a:rPr lang="en-US" sz="2400" b="1" smtClean="0">
                <a:solidFill>
                  <a:schemeClr val="tx2"/>
                </a:solidFill>
              </a:rPr>
              <a:t>Senate version</a:t>
            </a:r>
          </a:p>
        </p:txBody>
      </p:sp>
      <p:sp>
        <p:nvSpPr>
          <p:cNvPr id="5" name="Content Placeholder 4"/>
          <p:cNvSpPr>
            <a:spLocks noGrp="1"/>
          </p:cNvSpPr>
          <p:nvPr>
            <p:ph sz="quarter" idx="4294967295"/>
          </p:nvPr>
        </p:nvSpPr>
        <p:spPr>
          <a:xfrm>
            <a:off x="457200" y="2514600"/>
            <a:ext cx="4040188" cy="3846513"/>
          </a:xfrm>
        </p:spPr>
        <p:txBody>
          <a:bodyPr tIns="0">
            <a:normAutofit lnSpcReduction="10000"/>
          </a:bodyPr>
          <a:lstStyle/>
          <a:p>
            <a:pPr marL="274320" indent="-274320" fontAlgn="auto">
              <a:spcAft>
                <a:spcPts val="0"/>
              </a:spcAft>
              <a:buClr>
                <a:schemeClr val="accent3"/>
              </a:buClr>
              <a:buFont typeface="Wingdings 2"/>
              <a:buChar char=""/>
              <a:defRPr/>
            </a:pPr>
            <a:r>
              <a:rPr lang="en-US" sz="2200" dirty="0" smtClean="0"/>
              <a:t>TILA</a:t>
            </a:r>
          </a:p>
          <a:p>
            <a:pPr marL="274320" indent="-274320" fontAlgn="auto">
              <a:spcAft>
                <a:spcPts val="0"/>
              </a:spcAft>
              <a:buClr>
                <a:schemeClr val="accent3"/>
              </a:buClr>
              <a:buFont typeface="Wingdings 2"/>
              <a:buChar char=""/>
              <a:defRPr/>
            </a:pPr>
            <a:r>
              <a:rPr lang="en-US" sz="2200" dirty="0" smtClean="0"/>
              <a:t>EFT Act</a:t>
            </a:r>
          </a:p>
          <a:p>
            <a:pPr marL="274320" indent="-274320" fontAlgn="auto">
              <a:spcAft>
                <a:spcPts val="0"/>
              </a:spcAft>
              <a:buClr>
                <a:schemeClr val="accent3"/>
              </a:buClr>
              <a:buFont typeface="Wingdings 2"/>
              <a:buChar char=""/>
              <a:defRPr/>
            </a:pPr>
            <a:r>
              <a:rPr lang="en-US" sz="2200" dirty="0" smtClean="0"/>
              <a:t>ECOA</a:t>
            </a:r>
          </a:p>
          <a:p>
            <a:pPr marL="274320" indent="-274320" fontAlgn="auto">
              <a:spcAft>
                <a:spcPts val="0"/>
              </a:spcAft>
              <a:buClr>
                <a:schemeClr val="accent3"/>
              </a:buClr>
              <a:buFont typeface="Wingdings 2"/>
              <a:buChar char=""/>
              <a:defRPr/>
            </a:pPr>
            <a:r>
              <a:rPr lang="en-US" sz="2200" dirty="0" smtClean="0"/>
              <a:t>FCRA</a:t>
            </a:r>
          </a:p>
          <a:p>
            <a:pPr marL="274320" indent="-274320" fontAlgn="auto">
              <a:spcAft>
                <a:spcPts val="0"/>
              </a:spcAft>
              <a:buClr>
                <a:schemeClr val="accent3"/>
              </a:buClr>
              <a:buFont typeface="Wingdings 2"/>
              <a:buChar char=""/>
              <a:defRPr/>
            </a:pPr>
            <a:r>
              <a:rPr lang="en-US" sz="2200" dirty="0" smtClean="0"/>
              <a:t>FDCPA</a:t>
            </a:r>
          </a:p>
          <a:p>
            <a:pPr marL="274320" indent="-274320" fontAlgn="auto">
              <a:spcAft>
                <a:spcPts val="0"/>
              </a:spcAft>
              <a:buClr>
                <a:schemeClr val="accent3"/>
              </a:buClr>
              <a:buFont typeface="Wingdings 2"/>
              <a:buChar char=""/>
              <a:defRPr/>
            </a:pPr>
            <a:r>
              <a:rPr lang="en-US" sz="2200" dirty="0" smtClean="0"/>
              <a:t>Gramm-Leach-Bliley’s privacy provisions</a:t>
            </a:r>
          </a:p>
          <a:p>
            <a:pPr marL="274320" indent="-274320" fontAlgn="auto">
              <a:spcAft>
                <a:spcPts val="0"/>
              </a:spcAft>
              <a:buClr>
                <a:schemeClr val="accent3"/>
              </a:buClr>
              <a:buFont typeface="Wingdings 2"/>
              <a:buChar char=""/>
              <a:defRPr/>
            </a:pPr>
            <a:r>
              <a:rPr lang="en-US" sz="2200" dirty="0" smtClean="0"/>
              <a:t>HMDA</a:t>
            </a:r>
          </a:p>
          <a:p>
            <a:pPr marL="274320" indent="-274320" fontAlgn="auto">
              <a:spcAft>
                <a:spcPts val="0"/>
              </a:spcAft>
              <a:buClr>
                <a:schemeClr val="accent3"/>
              </a:buClr>
              <a:buFont typeface="Wingdings 2"/>
              <a:buChar char=""/>
              <a:defRPr/>
            </a:pPr>
            <a:r>
              <a:rPr lang="en-US" sz="2200" dirty="0" smtClean="0"/>
              <a:t>RESPA</a:t>
            </a:r>
          </a:p>
          <a:p>
            <a:pPr marL="274320" indent="-274320" fontAlgn="auto">
              <a:spcAft>
                <a:spcPts val="0"/>
              </a:spcAft>
              <a:buClr>
                <a:schemeClr val="accent3"/>
              </a:buClr>
              <a:buFont typeface="Wingdings 2"/>
              <a:buChar char=""/>
              <a:defRPr/>
            </a:pPr>
            <a:r>
              <a:rPr lang="en-US" sz="2200" dirty="0" smtClean="0"/>
              <a:t>Truth in Savings</a:t>
            </a:r>
          </a:p>
          <a:p>
            <a:pPr marL="274320" indent="-274320" fontAlgn="auto">
              <a:spcAft>
                <a:spcPts val="0"/>
              </a:spcAft>
              <a:buClr>
                <a:schemeClr val="accent3"/>
              </a:buClr>
              <a:buFont typeface="Wingdings 2"/>
              <a:buChar char=""/>
              <a:defRPr/>
            </a:pPr>
            <a:endParaRPr lang="en-US" sz="2200" dirty="0"/>
          </a:p>
        </p:txBody>
      </p:sp>
      <p:sp>
        <p:nvSpPr>
          <p:cNvPr id="87046" name="Content Placeholder 5"/>
          <p:cNvSpPr>
            <a:spLocks noGrp="1"/>
          </p:cNvSpPr>
          <p:nvPr>
            <p:ph sz="quarter" idx="4294967295"/>
          </p:nvPr>
        </p:nvSpPr>
        <p:spPr>
          <a:xfrm>
            <a:off x="4645025" y="2514600"/>
            <a:ext cx="4041775" cy="3846513"/>
          </a:xfrm>
        </p:spPr>
        <p:txBody>
          <a:bodyPr tIns="0"/>
          <a:lstStyle/>
          <a:p>
            <a:r>
              <a:rPr lang="en-US" sz="2200" smtClean="0"/>
              <a:t>All that plus:</a:t>
            </a:r>
          </a:p>
          <a:p>
            <a:r>
              <a:rPr lang="en-US" sz="2200" smtClean="0"/>
              <a:t>Fair Credit Billing Act</a:t>
            </a:r>
          </a:p>
          <a:p>
            <a:r>
              <a:rPr lang="en-US" sz="2200" smtClean="0"/>
              <a:t>Consumer Leasing Act</a:t>
            </a:r>
          </a:p>
          <a:p>
            <a:r>
              <a:rPr lang="en-US" sz="2200" smtClean="0"/>
              <a:t>HOEPA</a:t>
            </a:r>
          </a:p>
          <a:p>
            <a:pPr>
              <a:buFont typeface="Wingdings 2" pitchFamily="18" charset="2"/>
              <a:buNone/>
            </a:pPr>
            <a:r>
              <a:rPr lang="en-US" sz="2200" smtClean="0"/>
              <a:t>Which is seemingly included under the reference to TILA in the House bill</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idx="4294967295"/>
          </p:nvPr>
        </p:nvSpPr>
        <p:spPr/>
        <p:txBody>
          <a:bodyPr/>
          <a:lstStyle/>
          <a:p>
            <a:r>
              <a:rPr lang="en-US" smtClean="0"/>
              <a:t>CFPA powers:</a:t>
            </a:r>
          </a:p>
        </p:txBody>
      </p:sp>
      <p:sp>
        <p:nvSpPr>
          <p:cNvPr id="3" name="Content Placeholder 2"/>
          <p:cNvSpPr>
            <a:spLocks noGrp="1"/>
          </p:cNvSpPr>
          <p:nvPr>
            <p:ph idx="4294967295"/>
          </p:nvPr>
        </p:nvSpPr>
        <p:spPr/>
        <p:txBody>
          <a:bodyPr>
            <a:normAutofit lnSpcReduction="10000"/>
          </a:bodyPr>
          <a:lstStyle/>
          <a:p>
            <a:pPr marL="274320" indent="-274320" fontAlgn="auto">
              <a:spcAft>
                <a:spcPts val="0"/>
              </a:spcAft>
              <a:buClr>
                <a:schemeClr val="accent3"/>
              </a:buClr>
              <a:buFont typeface="Wingdings 2"/>
              <a:buChar char=""/>
              <a:defRPr/>
            </a:pPr>
            <a:r>
              <a:rPr lang="en-US" dirty="0" smtClean="0"/>
              <a:t>CFPA may bring actions “to prevent a person from committing or engaging in an unfair, deceptive, or abusive act or practice under Federal law in connection with any transaction with a consumer for a consumer financial product or service, or the offering of a consumer financial product or service.”</a:t>
            </a:r>
          </a:p>
          <a:p>
            <a:pPr marL="274320" indent="-274320" fontAlgn="auto">
              <a:spcAft>
                <a:spcPts val="0"/>
              </a:spcAft>
              <a:buClr>
                <a:schemeClr val="accent3"/>
              </a:buClr>
              <a:buFont typeface="Wingdings 2"/>
              <a:buChar char=""/>
              <a:defRPr/>
            </a:pPr>
            <a:r>
              <a:rPr lang="en-US" dirty="0" smtClean="0"/>
              <a:t>CFPA can prescribe “regulations identifying as unlawful unfair, deceptive, or abusive acts or practices in connection with any  transaction with a consumer for a consumer financial product or service or the offering of a consumer financial product or service.”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idx="4294967295"/>
          </p:nvPr>
        </p:nvSpPr>
        <p:spPr/>
        <p:txBody>
          <a:bodyPr/>
          <a:lstStyle/>
          <a:p>
            <a:r>
              <a:rPr lang="en-US" smtClean="0"/>
              <a:t>What does this mean?</a:t>
            </a:r>
          </a:p>
        </p:txBody>
      </p:sp>
      <p:sp>
        <p:nvSpPr>
          <p:cNvPr id="3" name="Content Placeholder 2"/>
          <p:cNvSpPr>
            <a:spLocks noGrp="1"/>
          </p:cNvSpPr>
          <p:nvPr>
            <p:ph idx="4294967295"/>
          </p:nvPr>
        </p:nvSpPr>
        <p:spPr/>
        <p:txBody>
          <a:bodyPr>
            <a:normAutofit lnSpcReduction="10000"/>
          </a:bodyPr>
          <a:lstStyle/>
          <a:p>
            <a:pPr marL="274320" indent="-274320" fontAlgn="auto">
              <a:spcAft>
                <a:spcPts val="0"/>
              </a:spcAft>
              <a:buClr>
                <a:schemeClr val="accent3"/>
              </a:buClr>
              <a:buFont typeface="Wingdings 2"/>
              <a:buChar char=""/>
              <a:defRPr/>
            </a:pPr>
            <a:r>
              <a:rPr lang="en-US" dirty="0" smtClean="0"/>
              <a:t>House bill defines unfair and deceptive as consistent with the standards  set forth in the FTC Act and the FTC Policy Statements.</a:t>
            </a:r>
          </a:p>
          <a:p>
            <a:pPr marL="274320" indent="-274320" fontAlgn="auto">
              <a:spcAft>
                <a:spcPts val="0"/>
              </a:spcAft>
              <a:buClr>
                <a:schemeClr val="accent3"/>
              </a:buClr>
              <a:buFont typeface="Wingdings 2"/>
              <a:buChar char=""/>
              <a:defRPr/>
            </a:pPr>
            <a:r>
              <a:rPr lang="en-US" dirty="0" smtClean="0"/>
              <a:t>Senate bill does not define deceptive.</a:t>
            </a:r>
          </a:p>
          <a:p>
            <a:pPr marL="274320" indent="-274320" fontAlgn="auto">
              <a:spcAft>
                <a:spcPts val="0"/>
              </a:spcAft>
              <a:buClr>
                <a:schemeClr val="accent3"/>
              </a:buClr>
              <a:buFont typeface="Wingdings 2"/>
              <a:buChar char=""/>
              <a:defRPr/>
            </a:pPr>
            <a:r>
              <a:rPr lang="en-US" dirty="0" smtClean="0"/>
              <a:t>Senate bill limits the power to declare acts unfair using the FTC Act language, but adds: “In determining whether an act or practice is unfair, the Bureau may consider established public policies as evidence to be considered with all other evidence. Such public policy considerations may not serve as a primary basis for such determination.”</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idx="4294967295"/>
          </p:nvPr>
        </p:nvSpPr>
        <p:spPr/>
        <p:txBody>
          <a:bodyPr/>
          <a:lstStyle/>
          <a:p>
            <a:r>
              <a:rPr lang="en-US" smtClean="0"/>
              <a:t>House bill limit on “abusive:”</a:t>
            </a:r>
          </a:p>
        </p:txBody>
      </p:sp>
      <p:sp>
        <p:nvSpPr>
          <p:cNvPr id="3" name="Content Placeholder 2"/>
          <p:cNvSpPr>
            <a:spLocks noGrp="1"/>
          </p:cNvSpPr>
          <p:nvPr>
            <p:ph idx="4294967295"/>
          </p:nvPr>
        </p:nvSpPr>
        <p:spPr/>
        <p:txBody>
          <a:bodyPr>
            <a:normAutofit lnSpcReduction="10000"/>
          </a:bodyPr>
          <a:lstStyle/>
          <a:p>
            <a:pPr marL="274320" indent="-274320" fontAlgn="auto">
              <a:spcAft>
                <a:spcPts val="0"/>
              </a:spcAft>
              <a:buClr>
                <a:schemeClr val="accent3"/>
              </a:buClr>
              <a:buFont typeface="Wingdings 2"/>
              <a:buChar char=""/>
              <a:defRPr/>
            </a:pPr>
            <a:r>
              <a:rPr lang="en-US" dirty="0" smtClean="0"/>
              <a:t>The Director and the Agency may determine that an act or  practice is abusive only if the Director finds that—</a:t>
            </a:r>
          </a:p>
          <a:p>
            <a:pPr marL="274320" indent="-274320" fontAlgn="auto">
              <a:spcAft>
                <a:spcPts val="0"/>
              </a:spcAft>
              <a:buClr>
                <a:schemeClr val="accent3"/>
              </a:buClr>
              <a:buFont typeface="Wingdings 2"/>
              <a:buNone/>
              <a:defRPr/>
            </a:pPr>
            <a:r>
              <a:rPr lang="en-US" dirty="0" smtClean="0"/>
              <a:t>(A) the act or practice is reasonably likely to result in a consumer’s inability to understand the terms and conditions of a financial product or service or to protect their own interests in selecting or using a financial product or service; and</a:t>
            </a:r>
          </a:p>
          <a:p>
            <a:pPr marL="274320" indent="-274320" fontAlgn="auto">
              <a:spcAft>
                <a:spcPts val="0"/>
              </a:spcAft>
              <a:buClr>
                <a:schemeClr val="accent3"/>
              </a:buClr>
              <a:buFont typeface="Wingdings 2"/>
              <a:buNone/>
              <a:defRPr/>
            </a:pPr>
            <a:r>
              <a:rPr lang="en-US" dirty="0" smtClean="0"/>
              <a:t>(B) the widespread use of the act or practice is reasonably likely to contribute to instability and greater risk in the financial system.</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idx="4294967295"/>
          </p:nvPr>
        </p:nvSpPr>
        <p:spPr/>
        <p:txBody>
          <a:bodyPr/>
          <a:lstStyle/>
          <a:p>
            <a:r>
              <a:rPr lang="en-US" smtClean="0"/>
              <a:t>Senate bill limit on “abusive:”</a:t>
            </a:r>
          </a:p>
        </p:txBody>
      </p:sp>
      <p:sp>
        <p:nvSpPr>
          <p:cNvPr id="3" name="Content Placeholder 2"/>
          <p:cNvSpPr>
            <a:spLocks noGrp="1"/>
          </p:cNvSpPr>
          <p:nvPr>
            <p:ph idx="4294967295"/>
          </p:nvPr>
        </p:nvSpPr>
        <p:spPr>
          <a:xfrm>
            <a:off x="228600" y="1935163"/>
            <a:ext cx="8686800" cy="4694237"/>
          </a:xfrm>
        </p:spPr>
        <p:txBody>
          <a:bodyPr>
            <a:normAutofit fontScale="85000" lnSpcReduction="10000"/>
          </a:bodyPr>
          <a:lstStyle/>
          <a:p>
            <a:pPr marL="274320" indent="-274320" fontAlgn="auto">
              <a:spcAft>
                <a:spcPts val="0"/>
              </a:spcAft>
              <a:buClr>
                <a:schemeClr val="accent3"/>
              </a:buClr>
              <a:buFont typeface="Wingdings 2"/>
              <a:buNone/>
              <a:defRPr/>
            </a:pPr>
            <a:r>
              <a:rPr lang="en-US" dirty="0" smtClean="0"/>
              <a:t>The Bureau shall have no authority under this section to declare an act or practice abusive in connection with the provision of a consumer financial product or service, unless the act or practice—</a:t>
            </a:r>
          </a:p>
          <a:p>
            <a:pPr marL="274320" indent="-274320" fontAlgn="auto">
              <a:spcAft>
                <a:spcPts val="0"/>
              </a:spcAft>
              <a:buClr>
                <a:schemeClr val="accent3"/>
              </a:buClr>
              <a:buFont typeface="Wingdings 2"/>
              <a:buNone/>
              <a:defRPr/>
            </a:pPr>
            <a:r>
              <a:rPr lang="en-US" dirty="0" smtClean="0"/>
              <a:t>(1) materially interferes with the ability of a consumer to understand a term or condition of a consumer financial product or service; or</a:t>
            </a:r>
          </a:p>
          <a:p>
            <a:pPr marL="274320" indent="-274320" fontAlgn="auto">
              <a:spcAft>
                <a:spcPts val="0"/>
              </a:spcAft>
              <a:buClr>
                <a:schemeClr val="accent3"/>
              </a:buClr>
              <a:buFont typeface="Wingdings 2"/>
              <a:buNone/>
              <a:defRPr/>
            </a:pPr>
            <a:r>
              <a:rPr lang="en-US" dirty="0" smtClean="0"/>
              <a:t>(2) takes unreasonable advantage of—</a:t>
            </a:r>
          </a:p>
          <a:p>
            <a:pPr marL="274320" indent="-274320" fontAlgn="auto">
              <a:spcAft>
                <a:spcPts val="0"/>
              </a:spcAft>
              <a:buClr>
                <a:schemeClr val="accent3"/>
              </a:buClr>
              <a:buFont typeface="Wingdings 2"/>
              <a:buNone/>
              <a:defRPr/>
            </a:pPr>
            <a:r>
              <a:rPr lang="en-US" dirty="0" smtClean="0"/>
              <a:t>(A) a lack of understanding on the part of  the consumer of the material risks, costs, or conditions of the product or service;</a:t>
            </a:r>
          </a:p>
          <a:p>
            <a:pPr marL="274320" indent="-274320" fontAlgn="auto">
              <a:spcAft>
                <a:spcPts val="0"/>
              </a:spcAft>
              <a:buClr>
                <a:schemeClr val="accent3"/>
              </a:buClr>
              <a:buFont typeface="Wingdings 2"/>
              <a:buNone/>
              <a:defRPr/>
            </a:pPr>
            <a:r>
              <a:rPr lang="en-US" dirty="0" smtClean="0"/>
              <a:t>(B) the inability of the consumer to protect the interests of the consumer in selecting or using a consumer financial product or service;  or</a:t>
            </a:r>
          </a:p>
          <a:p>
            <a:pPr marL="274320" indent="-274320" fontAlgn="auto">
              <a:spcAft>
                <a:spcPts val="0"/>
              </a:spcAft>
              <a:buClr>
                <a:schemeClr val="accent3"/>
              </a:buClr>
              <a:buFont typeface="Wingdings 2"/>
              <a:buNone/>
              <a:defRPr/>
            </a:pPr>
            <a:r>
              <a:rPr lang="en-US" dirty="0" smtClean="0"/>
              <a:t>(C) the reasonable reliance by the consumer on a covered person to act in the interests of the consumer.</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457200" y="704850"/>
            <a:ext cx="8229600" cy="1143000"/>
          </a:xfrm>
        </p:spPr>
        <p:txBody>
          <a:bodyPr/>
          <a:lstStyle/>
          <a:p>
            <a:endParaRPr lang="en-US" smtClean="0"/>
          </a:p>
        </p:txBody>
      </p:sp>
      <p:sp>
        <p:nvSpPr>
          <p:cNvPr id="15362" name="Content Placeholder 2"/>
          <p:cNvSpPr>
            <a:spLocks noGrp="1"/>
          </p:cNvSpPr>
          <p:nvPr>
            <p:ph sz="half" idx="1"/>
          </p:nvPr>
        </p:nvSpPr>
        <p:spPr>
          <a:xfrm>
            <a:off x="457200" y="1920875"/>
            <a:ext cx="4038600" cy="4433888"/>
          </a:xfrm>
        </p:spPr>
        <p:txBody>
          <a:bodyPr/>
          <a:lstStyle/>
          <a:p>
            <a:r>
              <a:rPr lang="en-US" smtClean="0"/>
              <a:t>House Bill: http://financialservices.house.gov/Key_Issues/Financial_Regulatory_Reform/FinancialRegulatoryReform/hr4173eh.pdf</a:t>
            </a:r>
          </a:p>
        </p:txBody>
      </p:sp>
      <p:sp>
        <p:nvSpPr>
          <p:cNvPr id="15363" name="Content Placeholder 3"/>
          <p:cNvSpPr>
            <a:spLocks noGrp="1"/>
          </p:cNvSpPr>
          <p:nvPr>
            <p:ph sz="half" idx="2"/>
          </p:nvPr>
        </p:nvSpPr>
        <p:spPr>
          <a:xfrm>
            <a:off x="4648200" y="1920875"/>
            <a:ext cx="4038600" cy="4433888"/>
          </a:xfrm>
        </p:spPr>
        <p:txBody>
          <a:bodyPr/>
          <a:lstStyle/>
          <a:p>
            <a:r>
              <a:rPr lang="en-US" smtClean="0">
                <a:hlinkClick r:id="rId2"/>
              </a:rPr>
              <a:t>http://frwebgate.access.gpo.gov/cgi-bin/getdoc.cgi?dbname=111_cong_bills&amp;docid=f:s3217as.txt.pdf</a:t>
            </a:r>
            <a:endParaRPr lang="en-US" smtClean="0"/>
          </a:p>
          <a:p>
            <a:r>
              <a:rPr lang="en-US" smtClean="0"/>
              <a:t>http://democrats.senate.gov/calendar/2010-05.html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704850"/>
            <a:ext cx="8229600" cy="666750"/>
          </a:xfrm>
        </p:spPr>
        <p:txBody>
          <a:bodyPr>
            <a:normAutofit fontScale="90000"/>
          </a:bodyPr>
          <a:lstStyle/>
          <a:p>
            <a:pPr fontAlgn="auto">
              <a:spcAft>
                <a:spcPts val="0"/>
              </a:spcAft>
              <a:defRPr/>
            </a:pPr>
            <a:r>
              <a:rPr lang="en-US" dirty="0" smtClean="0"/>
              <a:t>House Bill Fair Dealing Regulation</a:t>
            </a:r>
            <a:endParaRPr lang="en-US" dirty="0"/>
          </a:p>
        </p:txBody>
      </p:sp>
      <p:sp>
        <p:nvSpPr>
          <p:cNvPr id="92163" name="Content Placeholder 2"/>
          <p:cNvSpPr>
            <a:spLocks noGrp="1"/>
          </p:cNvSpPr>
          <p:nvPr>
            <p:ph idx="4294967295"/>
          </p:nvPr>
        </p:nvSpPr>
        <p:spPr>
          <a:xfrm>
            <a:off x="304800" y="1295400"/>
            <a:ext cx="8839200" cy="5562600"/>
          </a:xfrm>
        </p:spPr>
        <p:txBody>
          <a:bodyPr/>
          <a:lstStyle/>
          <a:p>
            <a:r>
              <a:rPr lang="en-US" smtClean="0"/>
              <a:t>“The Director shall prescribe regulations imposing duties on a covered person, or an employee of a covered person, or an agent or independent contractor for a covered person, who deals or communicates directly with consumers in the provision of a consumer financial product or service, as the Director deems appropriate or necessary to ensure fair dealing with consumers.”</a:t>
            </a:r>
          </a:p>
          <a:p>
            <a:r>
              <a:rPr lang="en-US" smtClean="0"/>
              <a:t>The bill includes some considerations to take into account on this issue.</a:t>
            </a:r>
          </a:p>
          <a:p>
            <a:r>
              <a:rPr lang="en-US" smtClean="0"/>
              <a:t>This seems to extend to compensation –though the CFPA can’t impose a limit on the amount of compensation.</a:t>
            </a:r>
          </a:p>
          <a:p>
            <a:r>
              <a:rPr lang="en-US" smtClean="0"/>
              <a:t>This is enforceable by the CFPA or states only via administrative proceedings.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idx="4294967295"/>
          </p:nvPr>
        </p:nvSpPr>
        <p:spPr/>
        <p:txBody>
          <a:bodyPr/>
          <a:lstStyle/>
          <a:p>
            <a:r>
              <a:rPr lang="en-US" smtClean="0"/>
              <a:t>Arbitration provisions</a:t>
            </a:r>
          </a:p>
        </p:txBody>
      </p:sp>
      <p:sp>
        <p:nvSpPr>
          <p:cNvPr id="93187" name="Content Placeholder 2"/>
          <p:cNvSpPr>
            <a:spLocks noGrp="1"/>
          </p:cNvSpPr>
          <p:nvPr>
            <p:ph idx="4294967295"/>
          </p:nvPr>
        </p:nvSpPr>
        <p:spPr/>
        <p:txBody>
          <a:bodyPr/>
          <a:lstStyle/>
          <a:p>
            <a:r>
              <a:rPr lang="en-US" smtClean="0"/>
              <a:t>The CFPA/B may “prohibit or impose conditions or limitations on the use of any agreement” for  a consumer financial product or service providing for “arbitration of any future dispute between the parties if the Director finds that such a prohibition or imposition of conditions or limitations are in the public interest and for the protection of consumers.”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Limitations on prepayment penalties added to TILA</a:t>
            </a:r>
            <a:endParaRPr lang="en-US" dirty="0"/>
          </a:p>
        </p:txBody>
      </p:sp>
      <p:sp>
        <p:nvSpPr>
          <p:cNvPr id="3" name="Content Placeholder 2"/>
          <p:cNvSpPr>
            <a:spLocks noGrp="1"/>
          </p:cNvSpPr>
          <p:nvPr>
            <p:ph idx="4294967295"/>
          </p:nvPr>
        </p:nvSpPr>
        <p:spPr/>
        <p:txBody>
          <a:bodyPr>
            <a:normAutofit lnSpcReduction="10000"/>
          </a:bodyPr>
          <a:lstStyle/>
          <a:p>
            <a:pPr marL="274320" indent="-274320" fontAlgn="auto">
              <a:spcAft>
                <a:spcPts val="0"/>
              </a:spcAft>
              <a:buClr>
                <a:schemeClr val="accent3"/>
              </a:buClr>
              <a:buFont typeface="Wingdings 2"/>
              <a:buChar char=""/>
              <a:defRPr/>
            </a:pPr>
            <a:r>
              <a:rPr lang="en-US" dirty="0" smtClean="0"/>
              <a:t>Non-qualified mortgages may not have prepayment penalties.</a:t>
            </a:r>
          </a:p>
          <a:p>
            <a:pPr marL="274320" indent="-274320" fontAlgn="auto">
              <a:spcAft>
                <a:spcPts val="0"/>
              </a:spcAft>
              <a:buClr>
                <a:schemeClr val="accent3"/>
              </a:buClr>
              <a:buFont typeface="Wingdings 2"/>
              <a:buChar char=""/>
              <a:defRPr/>
            </a:pPr>
            <a:r>
              <a:rPr lang="en-US" dirty="0" smtClean="0"/>
              <a:t>Qualified mortgages  may have prepayment penalties  but only for first three years and amount is limited to 3% of balance in first year, 2% in second, and 1% in third.  Lender must also offer borrower a mortgage without a prepayment penalty</a:t>
            </a:r>
          </a:p>
          <a:p>
            <a:pPr marL="274320" indent="-274320" fontAlgn="auto">
              <a:spcAft>
                <a:spcPts val="0"/>
              </a:spcAft>
              <a:buClr>
                <a:schemeClr val="accent3"/>
              </a:buClr>
              <a:buFont typeface="Wingdings 2"/>
              <a:buChar char=""/>
              <a:defRPr/>
            </a:pPr>
            <a:r>
              <a:rPr lang="en-US" dirty="0" smtClean="0"/>
              <a:t>House defines qualified mortgages as fixed-rate. Senate adds that they must be fully-amortizing and not permit negative amortization; APR and points and fees can’t exceed certain limits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Bills amend TILA re mortgage origination fees </a:t>
            </a:r>
            <a:endParaRPr lang="en-US" dirty="0"/>
          </a:p>
        </p:txBody>
      </p:sp>
      <p:sp>
        <p:nvSpPr>
          <p:cNvPr id="3" name="Content Placeholder 2"/>
          <p:cNvSpPr>
            <a:spLocks noGrp="1"/>
          </p:cNvSpPr>
          <p:nvPr>
            <p:ph idx="4294967295"/>
          </p:nvPr>
        </p:nvSpPr>
        <p:spPr/>
        <p:txBody>
          <a:bodyPr>
            <a:normAutofit fontScale="92500"/>
          </a:bodyPr>
          <a:lstStyle/>
          <a:p>
            <a:pPr marL="274320" indent="-274320" fontAlgn="auto">
              <a:spcAft>
                <a:spcPts val="0"/>
              </a:spcAft>
              <a:buClr>
                <a:schemeClr val="accent3"/>
              </a:buClr>
              <a:buFont typeface="Wingdings 2"/>
              <a:buChar char=""/>
              <a:defRPr/>
            </a:pPr>
            <a:r>
              <a:rPr lang="en-US" dirty="0" smtClean="0"/>
              <a:t>“For any consumer credit transaction secured by real property or a dwelling, no loan originator shall receive from any person and no person shall pay to a loan originator, directly or indirectly, compensation that varies based on the terms of the loan (other than the amount of the principal).”</a:t>
            </a:r>
          </a:p>
          <a:p>
            <a:pPr marL="274320" indent="-274320" fontAlgn="auto">
              <a:spcAft>
                <a:spcPts val="0"/>
              </a:spcAft>
              <a:buClr>
                <a:schemeClr val="accent3"/>
              </a:buClr>
              <a:buFont typeface="Wingdings 2"/>
              <a:buChar char=""/>
              <a:defRPr/>
            </a:pPr>
            <a:r>
              <a:rPr lang="en-US" dirty="0" smtClean="0"/>
              <a:t>“For any consumer credit transaction secured by real property or a dwelling, a loan originator may not arrange for a consumer to finance through the rate any origination fee or cost except bona fide third party settlement charges not retained by the creditor or loan originator.”</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Exception to origination fee provision:</a:t>
            </a:r>
            <a:endParaRPr lang="en-US" dirty="0"/>
          </a:p>
        </p:txBody>
      </p:sp>
      <p:sp>
        <p:nvSpPr>
          <p:cNvPr id="96259" name="Content Placeholder 2"/>
          <p:cNvSpPr>
            <a:spLocks noGrp="1"/>
          </p:cNvSpPr>
          <p:nvPr>
            <p:ph idx="4294967295"/>
          </p:nvPr>
        </p:nvSpPr>
        <p:spPr/>
        <p:txBody>
          <a:bodyPr/>
          <a:lstStyle/>
          <a:p>
            <a:pPr>
              <a:buFont typeface="Wingdings 2" pitchFamily="18" charset="2"/>
              <a:buNone/>
            </a:pPr>
            <a:r>
              <a:rPr lang="en-US" smtClean="0"/>
              <a:t>“[A] loan originator may arrange for a consumer to finance through the rate an origination fee or cost if-- </a:t>
            </a:r>
          </a:p>
          <a:p>
            <a:pPr>
              <a:buFont typeface="Wingdings 2" pitchFamily="18" charset="2"/>
              <a:buNone/>
            </a:pPr>
            <a:r>
              <a:rPr lang="en-US" smtClean="0"/>
              <a:t>    ``(i) the loan originator does not receive any other compensation, directly or indirectly, from the consumer except the compensation that is financed through the rate; </a:t>
            </a:r>
          </a:p>
          <a:p>
            <a:pPr>
              <a:buFont typeface="Wingdings 2" pitchFamily="18" charset="2"/>
              <a:buNone/>
            </a:pPr>
            <a:r>
              <a:rPr lang="en-US" smtClean="0"/>
              <a:t>   ii [additional requirements that vary in the bills]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1"/>
          <p:cNvSpPr>
            <a:spLocks noGrp="1"/>
          </p:cNvSpPr>
          <p:nvPr>
            <p:ph type="title" idx="4294967295"/>
          </p:nvPr>
        </p:nvSpPr>
        <p:spPr/>
        <p:txBody>
          <a:bodyPr/>
          <a:lstStyle/>
          <a:p>
            <a:r>
              <a:rPr lang="en-US" sz="3200" smtClean="0"/>
              <a:t>Bills require mortgage lenders to determine  that borrower can repay the loan</a:t>
            </a:r>
          </a:p>
        </p:txBody>
      </p:sp>
      <p:sp>
        <p:nvSpPr>
          <p:cNvPr id="97283" name="Content Placeholder 2"/>
          <p:cNvSpPr>
            <a:spLocks noGrp="1"/>
          </p:cNvSpPr>
          <p:nvPr>
            <p:ph idx="4294967295"/>
          </p:nvPr>
        </p:nvSpPr>
        <p:spPr/>
        <p:txBody>
          <a:bodyPr/>
          <a:lstStyle/>
          <a:p>
            <a:r>
              <a:rPr lang="en-US" smtClean="0"/>
              <a:t>“No creditor may make a loan secured by real property or a dwelling unless the creditor, based on verified and documented information, determines that, at the time the loan is consummated, the consumer has a reasonable ability to repay the loan, according to its terms, and all applicable taxes, insurance, and assessments.”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Bills describe how to verify ability to repay</a:t>
            </a:r>
            <a:endParaRPr lang="en-US" dirty="0"/>
          </a:p>
        </p:txBody>
      </p:sp>
      <p:sp>
        <p:nvSpPr>
          <p:cNvPr id="3" name="Content Placeholder 2"/>
          <p:cNvSpPr>
            <a:spLocks noGrp="1"/>
          </p:cNvSpPr>
          <p:nvPr>
            <p:ph idx="4294967295"/>
          </p:nvPr>
        </p:nvSpPr>
        <p:spPr/>
        <p:txBody>
          <a:bodyPr>
            <a:normAutofit fontScale="77500" lnSpcReduction="20000"/>
          </a:bodyPr>
          <a:lstStyle/>
          <a:p>
            <a:pPr marL="274320" indent="-274320" fontAlgn="auto">
              <a:spcAft>
                <a:spcPts val="0"/>
              </a:spcAft>
              <a:buClr>
                <a:schemeClr val="accent3"/>
              </a:buClr>
              <a:buFont typeface="Wingdings 2"/>
              <a:buChar char=""/>
              <a:defRPr/>
            </a:pPr>
            <a:r>
              <a:rPr lang="en-US" dirty="0" smtClean="0"/>
              <a:t>A determination under this subsection of a consumer's ability to repay a loan described in paragraph (1) shall include consideration of the consumer's credit history, current income, expected income the consumer is reasonably assured of receiving, current obligations, debt-to-income ratio or the residual income the consumer will have after paying non-mortgage debt and mortgage-related obligations, employment status, and other financial resources other than the consumer's equity in the dwelling or real property that secures repayment of the loan.</a:t>
            </a:r>
          </a:p>
          <a:p>
            <a:pPr marL="274320" indent="-274320" fontAlgn="auto">
              <a:spcAft>
                <a:spcPts val="0"/>
              </a:spcAft>
              <a:buClr>
                <a:schemeClr val="accent3"/>
              </a:buClr>
              <a:buFont typeface="Wingdings 2"/>
              <a:buChar char=""/>
              <a:defRPr/>
            </a:pPr>
            <a:r>
              <a:rPr lang="en-US" dirty="0" smtClean="0"/>
              <a:t>A creditor shall verify amounts of income or assets that such creditor relies on to determine repayment ability, including expected income or assets, by reviewing the consumer's Internal Revenue Service Form W-2, tax returns, payroll receipts, financial institution records, or other third-party documents that provide reasonably reliable evidence of the consumer's income or assets.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idx="4294967295"/>
          </p:nvPr>
        </p:nvSpPr>
        <p:spPr/>
        <p:txBody>
          <a:bodyPr/>
          <a:lstStyle/>
          <a:p>
            <a:r>
              <a:rPr lang="en-US" sz="3200" smtClean="0"/>
              <a:t>Senate bill provides a presumption that the consumer can repay, but the lender has to use the  fully indexed rate to get the presumption</a:t>
            </a:r>
          </a:p>
        </p:txBody>
      </p:sp>
      <p:sp>
        <p:nvSpPr>
          <p:cNvPr id="3" name="Content Placeholder 2"/>
          <p:cNvSpPr>
            <a:spLocks noGrp="1"/>
          </p:cNvSpPr>
          <p:nvPr>
            <p:ph idx="4294967295"/>
          </p:nvPr>
        </p:nvSpPr>
        <p:spPr/>
        <p:txBody>
          <a:bodyPr>
            <a:normAutofit fontScale="92500" lnSpcReduction="10000"/>
          </a:bodyPr>
          <a:lstStyle/>
          <a:p>
            <a:pPr marL="274320" indent="-274320" fontAlgn="auto">
              <a:spcAft>
                <a:spcPts val="0"/>
              </a:spcAft>
              <a:buClr>
                <a:schemeClr val="accent3"/>
              </a:buClr>
              <a:buFont typeface="Wingdings 2"/>
              <a:buNone/>
              <a:defRPr/>
            </a:pPr>
            <a:r>
              <a:rPr lang="en-US" dirty="0" smtClean="0"/>
              <a:t>Any creditor with respect to any consumer loan secured by real property or a dwelling is presumed to have complied with this subsection with respect to such loan if the creditor-- </a:t>
            </a:r>
          </a:p>
          <a:p>
            <a:pPr marL="274320" indent="-274320" fontAlgn="auto">
              <a:spcAft>
                <a:spcPts val="0"/>
              </a:spcAft>
              <a:buClr>
                <a:schemeClr val="accent3"/>
              </a:buClr>
              <a:buFont typeface="Wingdings 2"/>
              <a:buNone/>
              <a:defRPr/>
            </a:pPr>
            <a:r>
              <a:rPr lang="en-US" dirty="0" smtClean="0"/>
              <a:t>    ``(A) verifies the consumer's ability to repay as provided in paragraphs (1), (2), (3), and (4); and </a:t>
            </a:r>
          </a:p>
          <a:p>
            <a:pPr marL="274320" indent="-274320" fontAlgn="auto">
              <a:spcAft>
                <a:spcPts val="0"/>
              </a:spcAft>
              <a:buClr>
                <a:schemeClr val="accent3"/>
              </a:buClr>
              <a:buFont typeface="Wingdings 2"/>
              <a:buNone/>
              <a:defRPr/>
            </a:pPr>
            <a:r>
              <a:rPr lang="en-US" dirty="0" smtClean="0"/>
              <a:t>    ``(B) determines the consumer's ability to repay using the maximum rate permitted under the loan during the first 5 years following consummation and a payment schedule that fully amortizes the loan and taking into account current obligations and all applicable taxes, insurance, and assessments.</a:t>
            </a:r>
          </a:p>
          <a:p>
            <a:pPr marL="274320" indent="-274320" fontAlgn="auto">
              <a:spcAft>
                <a:spcPts val="0"/>
              </a:spcAft>
              <a:buClr>
                <a:schemeClr val="accent3"/>
              </a:buClr>
              <a:buFont typeface="Wingdings 2"/>
              <a:buChar char=""/>
              <a:defRPr/>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idx="4294967295"/>
          </p:nvPr>
        </p:nvSpPr>
        <p:spPr>
          <a:xfrm>
            <a:off x="457200" y="0"/>
            <a:ext cx="8229600" cy="2667000"/>
          </a:xfrm>
        </p:spPr>
        <p:txBody>
          <a:bodyPr/>
          <a:lstStyle/>
          <a:p>
            <a:r>
              <a:rPr lang="en-US" sz="3200" smtClean="0"/>
              <a:t>The presumption of the ability to repay does not apply to negative amortization loans, loans with balloon payments, or loans with points and fees of more than 3%</a:t>
            </a:r>
          </a:p>
        </p:txBody>
      </p:sp>
      <p:sp>
        <p:nvSpPr>
          <p:cNvPr id="3" name="Content Placeholder 2"/>
          <p:cNvSpPr>
            <a:spLocks noGrp="1"/>
          </p:cNvSpPr>
          <p:nvPr>
            <p:ph idx="4294967295"/>
          </p:nvPr>
        </p:nvSpPr>
        <p:spPr>
          <a:xfrm>
            <a:off x="0" y="2667000"/>
            <a:ext cx="8915400" cy="3962400"/>
          </a:xfrm>
        </p:spPr>
        <p:txBody>
          <a:bodyPr>
            <a:normAutofit fontScale="92500"/>
          </a:bodyPr>
          <a:lstStyle/>
          <a:p>
            <a:pPr marL="274320" indent="-274320" fontAlgn="auto">
              <a:spcAft>
                <a:spcPts val="0"/>
              </a:spcAft>
              <a:buClr>
                <a:schemeClr val="accent3"/>
              </a:buClr>
              <a:buFont typeface="Wingdings 2"/>
              <a:buNone/>
              <a:defRPr/>
            </a:pPr>
            <a:r>
              <a:rPr lang="en-US" dirty="0" smtClean="0"/>
              <a:t>no presumption of compliance shall be applied to a loan-- </a:t>
            </a:r>
          </a:p>
          <a:p>
            <a:pPr marL="274320" indent="-274320" fontAlgn="auto">
              <a:spcAft>
                <a:spcPts val="0"/>
              </a:spcAft>
              <a:buClr>
                <a:schemeClr val="accent3"/>
              </a:buClr>
              <a:buFont typeface="Wingdings 2"/>
              <a:buNone/>
              <a:defRPr/>
            </a:pPr>
            <a:r>
              <a:rPr lang="en-US" dirty="0" smtClean="0"/>
              <a:t>    ``(A) for which the regular periodic payments for the loan may-- </a:t>
            </a:r>
          </a:p>
          <a:p>
            <a:pPr marL="274320" indent="-274320" fontAlgn="auto">
              <a:spcAft>
                <a:spcPts val="0"/>
              </a:spcAft>
              <a:buClr>
                <a:schemeClr val="accent3"/>
              </a:buClr>
              <a:buFont typeface="Wingdings 2"/>
              <a:buNone/>
              <a:defRPr/>
            </a:pPr>
            <a:r>
              <a:rPr lang="en-US" dirty="0" smtClean="0"/>
              <a:t>    ``(</a:t>
            </a:r>
            <a:r>
              <a:rPr lang="en-US" dirty="0" err="1" smtClean="0"/>
              <a:t>i</a:t>
            </a:r>
            <a:r>
              <a:rPr lang="en-US" dirty="0" smtClean="0"/>
              <a:t>) result in an increase of the principal balance; or </a:t>
            </a:r>
          </a:p>
          <a:p>
            <a:pPr marL="274320" indent="-274320" fontAlgn="auto">
              <a:spcAft>
                <a:spcPts val="0"/>
              </a:spcAft>
              <a:buClr>
                <a:schemeClr val="accent3"/>
              </a:buClr>
              <a:buFont typeface="Wingdings 2"/>
              <a:buNone/>
              <a:defRPr/>
            </a:pPr>
            <a:r>
              <a:rPr lang="en-US" dirty="0" smtClean="0"/>
              <a:t>    ``(ii) allow the consumer to defer repayment of principal. </a:t>
            </a:r>
          </a:p>
          <a:p>
            <a:pPr marL="274320" indent="-274320" fontAlgn="auto">
              <a:spcAft>
                <a:spcPts val="0"/>
              </a:spcAft>
              <a:buClr>
                <a:schemeClr val="accent3"/>
              </a:buClr>
              <a:buFont typeface="Wingdings 2"/>
              <a:buNone/>
              <a:defRPr/>
            </a:pPr>
            <a:r>
              <a:rPr lang="en-US" dirty="0" smtClean="0"/>
              <a:t>    ``(B) the terms of which result in a balloon payment, where a `balloon payment' is a scheduled payment that is more than twice as large as the average of earlier scheduled payments; or </a:t>
            </a:r>
          </a:p>
          <a:p>
            <a:pPr marL="274320" indent="-274320" fontAlgn="auto">
              <a:spcAft>
                <a:spcPts val="0"/>
              </a:spcAft>
              <a:buClr>
                <a:schemeClr val="accent3"/>
              </a:buClr>
              <a:buFont typeface="Wingdings 2"/>
              <a:buNone/>
              <a:defRPr/>
            </a:pPr>
            <a:r>
              <a:rPr lang="en-US" dirty="0" smtClean="0"/>
              <a:t>    ``(C) for which the total points and fees payable in connection with the loan exceed 3 percent of the total loan amount</a:t>
            </a:r>
          </a:p>
          <a:p>
            <a:pPr marL="274320" indent="-274320" fontAlgn="auto">
              <a:spcAft>
                <a:spcPts val="0"/>
              </a:spcAft>
              <a:buClr>
                <a:schemeClr val="accent3"/>
              </a:buClr>
              <a:buFont typeface="Wingdings 2"/>
              <a:buChar char=""/>
              <a:defRPr/>
            </a:pP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Both bills provides for complaint database</a:t>
            </a:r>
            <a:endParaRPr lang="en-US" dirty="0"/>
          </a:p>
        </p:txBody>
      </p:sp>
      <p:sp>
        <p:nvSpPr>
          <p:cNvPr id="101379" name="Content Placeholder 2"/>
          <p:cNvSpPr>
            <a:spLocks noGrp="1"/>
          </p:cNvSpPr>
          <p:nvPr>
            <p:ph idx="4294967295"/>
          </p:nvPr>
        </p:nvSpPr>
        <p:spPr/>
        <p:txBody>
          <a:bodyPr/>
          <a:lstStyle/>
          <a:p>
            <a:r>
              <a:rPr lang="en-US" smtClean="0"/>
              <a:t>The database will collect and track information on consumer complaints about consumer financial services.</a:t>
            </a:r>
          </a:p>
          <a:p>
            <a:r>
              <a:rPr lang="en-US" smtClean="0"/>
              <a:t>Single toll-free number to make such complaints and route the calls to the appropriate agency or state.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533400" y="1371600"/>
            <a:ext cx="7851648" cy="1828800"/>
          </a:xfrm>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p>
            <a:pPr algn="ctr" fontAlgn="auto">
              <a:spcAft>
                <a:spcPts val="0"/>
              </a:spcAft>
              <a:defRPr/>
            </a:pPr>
            <a:r>
              <a:rPr lang="en-US" sz="5600" b="1" dirty="0" smtClean="0">
                <a:solidFill>
                  <a:schemeClr val="accent3">
                    <a:tint val="90000"/>
                    <a:satMod val="120000"/>
                  </a:schemeClr>
                </a:solidFill>
                <a:effectLst>
                  <a:outerShdw blurRad="38100" dist="25400" dir="5400000" algn="tl" rotWithShape="0">
                    <a:srgbClr val="000000">
                      <a:alpha val="43000"/>
                    </a:srgbClr>
                  </a:outerShdw>
                </a:effectLst>
              </a:rPr>
              <a:t>Consumer Financial Protection Agency/Bureau</a:t>
            </a:r>
            <a:endParaRPr lang="en-US" sz="5600" b="1" dirty="0">
              <a:solidFill>
                <a:schemeClr val="accent3">
                  <a:tint val="90000"/>
                  <a:satMod val="120000"/>
                </a:schemeClr>
              </a:solidFill>
              <a:effectLst>
                <a:outerShdw blurRad="38100" dist="25400" dir="5400000" algn="tl" rotWithShape="0">
                  <a:srgbClr val="000000">
                    <a:alpha val="43000"/>
                  </a:srgbClr>
                </a:outerShdw>
              </a:effectLst>
            </a:endParaRPr>
          </a:p>
        </p:txBody>
      </p:sp>
      <p:sp>
        <p:nvSpPr>
          <p:cNvPr id="74755" name="Subtitle 2"/>
          <p:cNvSpPr>
            <a:spLocks noGrp="1"/>
          </p:cNvSpPr>
          <p:nvPr>
            <p:ph type="subTitle" idx="4294967295"/>
          </p:nvPr>
        </p:nvSpPr>
        <p:spPr>
          <a:xfrm>
            <a:off x="533400" y="3429000"/>
            <a:ext cx="7854950" cy="1981200"/>
          </a:xfrm>
        </p:spPr>
        <p:txBody>
          <a:bodyPr lIns="0" rIns="18288"/>
          <a:lstStyle/>
          <a:p>
            <a:pPr marL="0" indent="0" algn="ctr">
              <a:buFont typeface="Wingdings 2" pitchFamily="18" charset="2"/>
              <a:buNone/>
            </a:pPr>
            <a:r>
              <a:rPr lang="en-US" smtClean="0"/>
              <a:t>Jeff Sovern</a:t>
            </a:r>
          </a:p>
          <a:p>
            <a:pPr marL="0" indent="0" algn="ctr">
              <a:buFont typeface="Wingdings 2" pitchFamily="18" charset="2"/>
              <a:buNone/>
            </a:pPr>
            <a:r>
              <a:rPr lang="en-US" smtClean="0"/>
              <a:t>St. John’s University School of Law</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Miscellaneous Senate Bill provisions</a:t>
            </a:r>
            <a:endParaRPr lang="en-US" dirty="0"/>
          </a:p>
        </p:txBody>
      </p:sp>
      <p:sp>
        <p:nvSpPr>
          <p:cNvPr id="102403" name="Content Placeholder 2"/>
          <p:cNvSpPr>
            <a:spLocks noGrp="1"/>
          </p:cNvSpPr>
          <p:nvPr>
            <p:ph idx="4294967295"/>
          </p:nvPr>
        </p:nvSpPr>
        <p:spPr/>
        <p:txBody>
          <a:bodyPr/>
          <a:lstStyle/>
          <a:p>
            <a:r>
              <a:rPr lang="en-US" smtClean="0"/>
              <a:t>Permits consumers to get credit scores without charge when they are denied credit or a job because of their credit score.</a:t>
            </a:r>
          </a:p>
          <a:p>
            <a:r>
              <a:rPr lang="en-US" smtClean="0"/>
              <a:t>Establishes student loan ombudsman for borrowers</a:t>
            </a:r>
          </a:p>
          <a:p>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Both bills provides for research unit. Research topics include:</a:t>
            </a:r>
            <a:endParaRPr lang="en-US" dirty="0"/>
          </a:p>
        </p:txBody>
      </p:sp>
      <p:sp>
        <p:nvSpPr>
          <p:cNvPr id="103427" name="Content Placeholder 2"/>
          <p:cNvSpPr>
            <a:spLocks noGrp="1"/>
          </p:cNvSpPr>
          <p:nvPr>
            <p:ph idx="4294967295"/>
          </p:nvPr>
        </p:nvSpPr>
        <p:spPr/>
        <p:txBody>
          <a:bodyPr/>
          <a:lstStyle/>
          <a:p>
            <a:r>
              <a:rPr lang="en-US" smtClean="0"/>
              <a:t>Consumer financial counseling and education (House bill only)</a:t>
            </a:r>
          </a:p>
          <a:p>
            <a:r>
              <a:rPr lang="en-US" smtClean="0"/>
              <a:t>Consumer  awareness of disclosures</a:t>
            </a:r>
          </a:p>
          <a:p>
            <a:r>
              <a:rPr lang="en-US" smtClean="0"/>
              <a:t>Consumer  awareness of costs, risks, and benefits of consumer financial products</a:t>
            </a:r>
          </a:p>
          <a:p>
            <a:r>
              <a:rPr lang="en-US" smtClean="0"/>
              <a:t>Experiences of underserved consumers</a:t>
            </a:r>
          </a:p>
          <a:p>
            <a:endParaRPr lang="en-US"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CFPA/B to have the power to issue regulations, orders, and guidance</a:t>
            </a:r>
            <a:endParaRPr lang="en-US" dirty="0"/>
          </a:p>
        </p:txBody>
      </p:sp>
      <p:sp>
        <p:nvSpPr>
          <p:cNvPr id="3" name="Content Placeholder 2"/>
          <p:cNvSpPr>
            <a:spLocks noGrp="1"/>
          </p:cNvSpPr>
          <p:nvPr>
            <p:ph idx="4294967295"/>
          </p:nvPr>
        </p:nvSpPr>
        <p:spPr/>
        <p:txBody>
          <a:bodyPr>
            <a:normAutofit fontScale="85000" lnSpcReduction="10000"/>
          </a:bodyPr>
          <a:lstStyle/>
          <a:p>
            <a:pPr marL="274320" indent="-274320" fontAlgn="auto">
              <a:spcAft>
                <a:spcPts val="0"/>
              </a:spcAft>
              <a:buClr>
                <a:schemeClr val="accent3"/>
              </a:buClr>
              <a:buFont typeface="Wingdings 2"/>
              <a:buChar char=""/>
              <a:defRPr/>
            </a:pPr>
            <a:r>
              <a:rPr lang="en-US" dirty="0" smtClean="0"/>
              <a:t>In promulgating regulations, CFPA to consider the potential benefits and costs to consumers, covered persons, [House bill: and the Federal Government, including the potential reduction of consumers’ access to consumer financial products or services, resulting from such  regulation];</a:t>
            </a:r>
          </a:p>
          <a:p>
            <a:pPr marL="274320" indent="-274320" fontAlgn="auto">
              <a:spcAft>
                <a:spcPts val="0"/>
              </a:spcAft>
              <a:buClr>
                <a:schemeClr val="accent3"/>
              </a:buClr>
              <a:buFont typeface="Wingdings 2"/>
              <a:buChar char=""/>
              <a:defRPr/>
            </a:pPr>
            <a:r>
              <a:rPr lang="en-US" dirty="0" smtClean="0"/>
              <a:t>And consult with various entities [House bill: the Federal banking agencies, State bank supervisors, the Federal Trade Commission, or other Federal agencies, as appropriate, regarding the consistency of a proposed regulation with prudential, consumer protection, civil rights, market, or systemic objectives administered by such agencies or supervisors and whether such regulation will have an inconsistent effect on </a:t>
            </a:r>
            <a:r>
              <a:rPr lang="en-US" dirty="0" err="1" smtClean="0"/>
              <a:t>nondepository</a:t>
            </a:r>
            <a:r>
              <a:rPr lang="en-US" dirty="0" smtClean="0"/>
              <a:t> institution covered persons and depository institution covered persons].</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Bills exclude from CFPA jurisdiction:</a:t>
            </a:r>
            <a:endParaRPr lang="en-US" dirty="0"/>
          </a:p>
        </p:txBody>
      </p:sp>
      <p:sp>
        <p:nvSpPr>
          <p:cNvPr id="3" name="Content Placeholder 2"/>
          <p:cNvSpPr>
            <a:spLocks noGrp="1"/>
          </p:cNvSpPr>
          <p:nvPr>
            <p:ph idx="4294967295"/>
          </p:nvPr>
        </p:nvSpPr>
        <p:spPr/>
        <p:txBody>
          <a:bodyPr>
            <a:normAutofit lnSpcReduction="10000"/>
          </a:bodyPr>
          <a:lstStyle/>
          <a:p>
            <a:pPr marL="274320" indent="-274320" fontAlgn="auto">
              <a:spcAft>
                <a:spcPts val="0"/>
              </a:spcAft>
              <a:buClr>
                <a:schemeClr val="accent3"/>
              </a:buClr>
              <a:buFont typeface="Wingdings 2"/>
              <a:buChar char=""/>
              <a:defRPr/>
            </a:pPr>
            <a:r>
              <a:rPr lang="en-US" dirty="0" smtClean="0"/>
              <a:t>Credit by retailer or provider of services to enable purchase by consumer from that retailer or service provider who doesn’t sell debt to another. </a:t>
            </a:r>
          </a:p>
          <a:p>
            <a:pPr marL="274320" indent="-274320" fontAlgn="auto">
              <a:spcAft>
                <a:spcPts val="0"/>
              </a:spcAft>
              <a:buClr>
                <a:schemeClr val="accent3"/>
              </a:buClr>
              <a:buFont typeface="Wingdings 2"/>
              <a:buChar char=""/>
              <a:defRPr/>
            </a:pPr>
            <a:r>
              <a:rPr lang="en-US" dirty="0" smtClean="0"/>
              <a:t>Debt collection efforts by such retailer or service provider.</a:t>
            </a:r>
          </a:p>
          <a:p>
            <a:pPr marL="274320" indent="-274320" fontAlgn="auto">
              <a:spcAft>
                <a:spcPts val="0"/>
              </a:spcAft>
              <a:buClr>
                <a:schemeClr val="accent3"/>
              </a:buClr>
              <a:buFont typeface="Wingdings 2"/>
              <a:buChar char=""/>
              <a:defRPr/>
            </a:pPr>
            <a:r>
              <a:rPr lang="en-US" dirty="0" smtClean="0"/>
              <a:t>Those regulated by various other federal agencies.</a:t>
            </a:r>
          </a:p>
          <a:p>
            <a:pPr marL="274320" indent="-274320" fontAlgn="auto">
              <a:spcAft>
                <a:spcPts val="0"/>
              </a:spcAft>
              <a:buClr>
                <a:schemeClr val="accent3"/>
              </a:buClr>
              <a:buFont typeface="Wingdings 2"/>
              <a:buChar char=""/>
              <a:defRPr/>
            </a:pPr>
            <a:r>
              <a:rPr lang="en-US" dirty="0" smtClean="0"/>
              <a:t>Real estate brokers and agents.</a:t>
            </a:r>
          </a:p>
          <a:p>
            <a:pPr marL="274320" indent="-274320" fontAlgn="auto">
              <a:spcAft>
                <a:spcPts val="0"/>
              </a:spcAft>
              <a:buClr>
                <a:schemeClr val="accent3"/>
              </a:buClr>
              <a:buFont typeface="Wingdings 2"/>
              <a:buChar char=""/>
              <a:defRPr/>
            </a:pPr>
            <a:r>
              <a:rPr lang="en-US" dirty="0" smtClean="0"/>
              <a:t>Lawyers engaged in the practice of law (House excepts lawyers providing foreclosure prevention services; Senate excepts lawyers providing consumer financial products or services)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House Bill excludes from CFPA jurisdiction:</a:t>
            </a:r>
            <a:endParaRPr lang="en-US" dirty="0"/>
          </a:p>
        </p:txBody>
      </p:sp>
      <p:sp>
        <p:nvSpPr>
          <p:cNvPr id="106499" name="Content Placeholder 2"/>
          <p:cNvSpPr>
            <a:spLocks noGrp="1"/>
          </p:cNvSpPr>
          <p:nvPr>
            <p:ph idx="4294967295"/>
          </p:nvPr>
        </p:nvSpPr>
        <p:spPr/>
        <p:txBody>
          <a:bodyPr/>
          <a:lstStyle/>
          <a:p>
            <a:r>
              <a:rPr lang="en-US" smtClean="0"/>
              <a:t>Auto dealers but not to the extent that the dealer operates a line of business that involves the extension of retail credit or retail leases involving motor vehicles, and in which the dealer routinely extends credit or makes leases and doesn’t routinely assign the debt to a third party.</a:t>
            </a:r>
          </a:p>
          <a:p>
            <a:r>
              <a:rPr lang="en-US" smtClean="0"/>
              <a:t>Pawnbrokers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idx="4294967295"/>
          </p:nvPr>
        </p:nvSpPr>
        <p:spPr/>
        <p:txBody>
          <a:bodyPr/>
          <a:lstStyle/>
          <a:p>
            <a:r>
              <a:rPr lang="en-US" smtClean="0"/>
              <a:t>Limits under the bills</a:t>
            </a:r>
          </a:p>
        </p:txBody>
      </p:sp>
      <p:sp>
        <p:nvSpPr>
          <p:cNvPr id="107523" name="Content Placeholder 2"/>
          <p:cNvSpPr>
            <a:spLocks noGrp="1"/>
          </p:cNvSpPr>
          <p:nvPr>
            <p:ph idx="4294967295"/>
          </p:nvPr>
        </p:nvSpPr>
        <p:spPr/>
        <p:txBody>
          <a:bodyPr/>
          <a:lstStyle/>
          <a:p>
            <a:r>
              <a:rPr lang="en-US" smtClean="0"/>
              <a:t>CFPA/B can’t impose usury limits.</a:t>
            </a:r>
          </a:p>
          <a:p>
            <a:r>
              <a:rPr lang="en-US" smtClean="0"/>
              <a:t>House bill rejects “plain vanilla” requirement: “The Director may not prescribe any regulation, issue  any order or guidance, or take any other action, including  any enforcement action, the effect of which would be to require a covered person to offer to any consumer a specific financial product or service.”</a:t>
            </a:r>
          </a:p>
          <a:p>
            <a:endParaRPr lang="en-US" smtClean="0"/>
          </a:p>
          <a:p>
            <a:endParaRPr lang="en-US"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704850"/>
            <a:ext cx="8229600" cy="1352550"/>
          </a:xfrm>
        </p:spPr>
        <p:txBody>
          <a:bodyPr>
            <a:normAutofit fontScale="90000"/>
          </a:bodyPr>
          <a:lstStyle/>
          <a:p>
            <a:pPr fontAlgn="auto">
              <a:spcAft>
                <a:spcPts val="0"/>
              </a:spcAft>
              <a:defRPr/>
            </a:pPr>
            <a:r>
              <a:rPr lang="en-US" dirty="0" smtClean="0"/>
              <a:t>Bills require CFPA/B, in promulgating regulations, to consult with </a:t>
            </a:r>
            <a:endParaRPr lang="en-US" dirty="0"/>
          </a:p>
        </p:txBody>
      </p:sp>
      <p:sp>
        <p:nvSpPr>
          <p:cNvPr id="108547" name="Content Placeholder 2"/>
          <p:cNvSpPr>
            <a:spLocks noGrp="1"/>
          </p:cNvSpPr>
          <p:nvPr>
            <p:ph idx="4294967295"/>
          </p:nvPr>
        </p:nvSpPr>
        <p:spPr/>
        <p:txBody>
          <a:bodyPr/>
          <a:lstStyle/>
          <a:p>
            <a:r>
              <a:rPr lang="en-US" smtClean="0"/>
              <a:t>House: Federal banking agencies, State bank supervisors, the Federal Trade Commission, or other Federal agencies, as appropriate, regarding the consistency of a proposed regulation with prudential, consumer protection, civil rights, market, or systemic objectives administered by such agencies or supervisors.</a:t>
            </a:r>
          </a:p>
          <a:p>
            <a:r>
              <a:rPr lang="en-US" smtClean="0"/>
              <a:t>Senate: Just Federal banking agencies and other Federal agencies, as appropriate.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idx="4294967295"/>
          </p:nvPr>
        </p:nvSpPr>
        <p:spPr/>
        <p:txBody>
          <a:bodyPr/>
          <a:lstStyle/>
          <a:p>
            <a:r>
              <a:rPr lang="en-US" smtClean="0"/>
              <a:t>Disclosure Rules</a:t>
            </a:r>
          </a:p>
        </p:txBody>
      </p:sp>
      <p:sp>
        <p:nvSpPr>
          <p:cNvPr id="109571" name="Content Placeholder 2"/>
          <p:cNvSpPr>
            <a:spLocks noGrp="1"/>
          </p:cNvSpPr>
          <p:nvPr>
            <p:ph idx="4294967295"/>
          </p:nvPr>
        </p:nvSpPr>
        <p:spPr/>
        <p:txBody>
          <a:bodyPr/>
          <a:lstStyle/>
          <a:p>
            <a:r>
              <a:rPr lang="en-US" smtClean="0"/>
              <a:t>The CFPA can promulgate disclosure regulations, including model disclosures.  Any such model disclosures shall be a safe harbor.</a:t>
            </a:r>
          </a:p>
          <a:p>
            <a:r>
              <a:rPr lang="en-US" smtClean="0"/>
              <a:t>House: The CFPA can “issue exemptions, no action letters, and other guidance to promote  compliance with disclosure requirements  . . ..” Senate: CFPB can issue guidance in general.</a:t>
            </a:r>
          </a:p>
          <a:p>
            <a:r>
              <a:rPr lang="en-US" smtClean="0"/>
              <a:t>The CFPA/B is to propose a combined TILA-RESPA disclosure.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idx="4294967295"/>
          </p:nvPr>
        </p:nvSpPr>
        <p:spPr/>
        <p:txBody>
          <a:bodyPr/>
          <a:lstStyle/>
          <a:p>
            <a:r>
              <a:rPr lang="en-US" smtClean="0"/>
              <a:t>Enforcement provisions</a:t>
            </a:r>
          </a:p>
        </p:txBody>
      </p:sp>
      <p:sp>
        <p:nvSpPr>
          <p:cNvPr id="3" name="Content Placeholder 2"/>
          <p:cNvSpPr>
            <a:spLocks noGrp="1"/>
          </p:cNvSpPr>
          <p:nvPr>
            <p:ph idx="4294967295"/>
          </p:nvPr>
        </p:nvSpPr>
        <p:spPr>
          <a:xfrm>
            <a:off x="0" y="1935163"/>
            <a:ext cx="9144000" cy="4694237"/>
          </a:xfrm>
        </p:spPr>
        <p:txBody>
          <a:bodyPr>
            <a:normAutofit fontScale="92500" lnSpcReduction="10000"/>
          </a:bodyPr>
          <a:lstStyle/>
          <a:p>
            <a:pPr marL="274320" indent="-274320" fontAlgn="auto">
              <a:spcAft>
                <a:spcPts val="0"/>
              </a:spcAft>
              <a:buClr>
                <a:schemeClr val="accent3"/>
              </a:buClr>
              <a:buFont typeface="Wingdings 2"/>
              <a:buChar char=""/>
              <a:defRPr/>
            </a:pPr>
            <a:r>
              <a:rPr lang="en-US" dirty="0" smtClean="0"/>
              <a:t>CFPA to have subpoena power. </a:t>
            </a:r>
          </a:p>
          <a:p>
            <a:pPr marL="274320" indent="-274320" fontAlgn="auto">
              <a:spcAft>
                <a:spcPts val="0"/>
              </a:spcAft>
              <a:buClr>
                <a:schemeClr val="accent3"/>
              </a:buClr>
              <a:buFont typeface="Wingdings 2"/>
              <a:buChar char=""/>
              <a:defRPr/>
            </a:pPr>
            <a:r>
              <a:rPr lang="en-US" dirty="0" smtClean="0"/>
              <a:t>CFPA can conduct hearings.  Appeals from CFPA determinations to go to Court of Appeals. </a:t>
            </a:r>
          </a:p>
          <a:p>
            <a:pPr marL="274320" indent="-274320" fontAlgn="auto">
              <a:spcAft>
                <a:spcPts val="0"/>
              </a:spcAft>
              <a:buClr>
                <a:schemeClr val="accent3"/>
              </a:buClr>
              <a:buFont typeface="Wingdings 2"/>
              <a:buChar char=""/>
              <a:defRPr/>
            </a:pPr>
            <a:r>
              <a:rPr lang="en-US" dirty="0" smtClean="0"/>
              <a:t>CFPA can issue temporary cease and desist order if the violation “is  likely to cause the person to be insolvent or otherwise prejudice the interests of consumers before the completion of the proceedings.”  Appeals of such orders go to federal district courts.  </a:t>
            </a:r>
          </a:p>
          <a:p>
            <a:pPr marL="274320" indent="-274320" fontAlgn="auto">
              <a:spcAft>
                <a:spcPts val="0"/>
              </a:spcAft>
              <a:buClr>
                <a:schemeClr val="accent3"/>
              </a:buClr>
              <a:buFont typeface="Wingdings 2"/>
              <a:buChar char=""/>
              <a:defRPr/>
            </a:pPr>
            <a:r>
              <a:rPr lang="en-US" dirty="0" smtClean="0"/>
              <a:t>CFPA can bring actions in federal district court or state court for “all appropriate legal and equitable relief  including a permanent or temporary injunction as permitted by law.”</a:t>
            </a:r>
          </a:p>
          <a:p>
            <a:pPr marL="274320" indent="-274320" fontAlgn="auto">
              <a:spcAft>
                <a:spcPts val="0"/>
              </a:spcAft>
              <a:buClr>
                <a:schemeClr val="accent3"/>
              </a:buClr>
              <a:buFont typeface="Wingdings 2"/>
              <a:buChar char=""/>
              <a:defRPr/>
            </a:pPr>
            <a:r>
              <a:rPr lang="en-US" dirty="0" smtClean="0"/>
              <a:t>State attorneys general can enforce the statute or regulations issued under the statute.</a:t>
            </a:r>
          </a:p>
          <a:p>
            <a:pPr marL="274320" indent="-274320" fontAlgn="auto">
              <a:spcAft>
                <a:spcPts val="0"/>
              </a:spcAft>
              <a:buClr>
                <a:schemeClr val="accent3"/>
              </a:buClr>
              <a:buFont typeface="Wingdings 2"/>
              <a:buChar char=""/>
              <a:defRPr/>
            </a:pP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idx="4294967295"/>
          </p:nvPr>
        </p:nvSpPr>
        <p:spPr/>
        <p:txBody>
          <a:bodyPr/>
          <a:lstStyle/>
          <a:p>
            <a:r>
              <a:rPr lang="en-US" smtClean="0"/>
              <a:t>Enforcement provisions</a:t>
            </a:r>
          </a:p>
        </p:txBody>
      </p:sp>
      <p:sp>
        <p:nvSpPr>
          <p:cNvPr id="3" name="Content Placeholder 2"/>
          <p:cNvSpPr>
            <a:spLocks noGrp="1"/>
          </p:cNvSpPr>
          <p:nvPr>
            <p:ph idx="4294967295"/>
          </p:nvPr>
        </p:nvSpPr>
        <p:spPr>
          <a:xfrm>
            <a:off x="457200" y="1935163"/>
            <a:ext cx="8229600" cy="4922837"/>
          </a:xfrm>
        </p:spPr>
        <p:txBody>
          <a:bodyPr>
            <a:normAutofit fontScale="92500"/>
          </a:bodyPr>
          <a:lstStyle/>
          <a:p>
            <a:pPr marL="274320" indent="-274320" fontAlgn="auto">
              <a:spcAft>
                <a:spcPts val="0"/>
              </a:spcAft>
              <a:buClr>
                <a:schemeClr val="accent3"/>
              </a:buClr>
              <a:buFont typeface="Wingdings 2"/>
              <a:buNone/>
              <a:defRPr/>
            </a:pPr>
            <a:r>
              <a:rPr lang="en-US" dirty="0" smtClean="0"/>
              <a:t>Remedies in court proceedings can include:</a:t>
            </a:r>
          </a:p>
          <a:p>
            <a:pPr marL="274320" indent="-274320" fontAlgn="auto">
              <a:spcAft>
                <a:spcPts val="0"/>
              </a:spcAft>
              <a:buClr>
                <a:schemeClr val="accent3"/>
              </a:buClr>
              <a:buFont typeface="Wingdings 2"/>
              <a:buNone/>
              <a:defRPr/>
            </a:pPr>
            <a:r>
              <a:rPr lang="en-US" dirty="0" smtClean="0"/>
              <a:t>(A) rescission or reformation of contracts;</a:t>
            </a:r>
          </a:p>
          <a:p>
            <a:pPr marL="274320" indent="-274320" fontAlgn="auto">
              <a:spcAft>
                <a:spcPts val="0"/>
              </a:spcAft>
              <a:buClr>
                <a:schemeClr val="accent3"/>
              </a:buClr>
              <a:buFont typeface="Wingdings 2"/>
              <a:buNone/>
              <a:defRPr/>
            </a:pPr>
            <a:r>
              <a:rPr lang="en-US" dirty="0" smtClean="0"/>
              <a:t>(B) refund of moneys or return of real property;</a:t>
            </a:r>
          </a:p>
          <a:p>
            <a:pPr marL="274320" indent="-274320" fontAlgn="auto">
              <a:spcAft>
                <a:spcPts val="0"/>
              </a:spcAft>
              <a:buClr>
                <a:schemeClr val="accent3"/>
              </a:buClr>
              <a:buFont typeface="Wingdings 2"/>
              <a:buNone/>
              <a:defRPr/>
            </a:pPr>
            <a:r>
              <a:rPr lang="en-US" dirty="0" smtClean="0"/>
              <a:t>(C) restitution;</a:t>
            </a:r>
          </a:p>
          <a:p>
            <a:pPr marL="274320" indent="-274320" fontAlgn="auto">
              <a:spcAft>
                <a:spcPts val="0"/>
              </a:spcAft>
              <a:buClr>
                <a:schemeClr val="accent3"/>
              </a:buClr>
              <a:buFont typeface="Wingdings 2"/>
              <a:buNone/>
              <a:defRPr/>
            </a:pPr>
            <a:r>
              <a:rPr lang="en-US" dirty="0" smtClean="0"/>
              <a:t>(D) disgorgement or compensation for unjust enrichment;</a:t>
            </a:r>
          </a:p>
          <a:p>
            <a:pPr marL="274320" indent="-274320" fontAlgn="auto">
              <a:spcAft>
                <a:spcPts val="0"/>
              </a:spcAft>
              <a:buClr>
                <a:schemeClr val="accent3"/>
              </a:buClr>
              <a:buFont typeface="Wingdings 2"/>
              <a:buNone/>
              <a:defRPr/>
            </a:pPr>
            <a:r>
              <a:rPr lang="en-US" dirty="0" smtClean="0"/>
              <a:t>(E) payment of damages;</a:t>
            </a:r>
          </a:p>
          <a:p>
            <a:pPr marL="274320" indent="-274320" fontAlgn="auto">
              <a:spcAft>
                <a:spcPts val="0"/>
              </a:spcAft>
              <a:buClr>
                <a:schemeClr val="accent3"/>
              </a:buClr>
              <a:buFont typeface="Wingdings 2"/>
              <a:buNone/>
              <a:defRPr/>
            </a:pPr>
            <a:r>
              <a:rPr lang="en-US" dirty="0" smtClean="0"/>
              <a:t>(F) public notification regarding the violation, including the costs of notification;</a:t>
            </a:r>
          </a:p>
          <a:p>
            <a:pPr marL="274320" indent="-274320" fontAlgn="auto">
              <a:spcAft>
                <a:spcPts val="0"/>
              </a:spcAft>
              <a:buClr>
                <a:schemeClr val="accent3"/>
              </a:buClr>
              <a:buFont typeface="Wingdings 2"/>
              <a:buNone/>
              <a:defRPr/>
            </a:pPr>
            <a:r>
              <a:rPr lang="en-US" dirty="0" smtClean="0"/>
              <a:t>(G) limits on the activities or functions of the person; and</a:t>
            </a:r>
          </a:p>
          <a:p>
            <a:pPr marL="274320" indent="-274320" fontAlgn="auto">
              <a:spcAft>
                <a:spcPts val="0"/>
              </a:spcAft>
              <a:buClr>
                <a:schemeClr val="accent3"/>
              </a:buClr>
              <a:buFont typeface="Wingdings 2"/>
              <a:buNone/>
              <a:defRPr/>
            </a:pPr>
            <a:r>
              <a:rPr lang="en-US" dirty="0" smtClean="0"/>
              <a:t>(H) civil money penalties.</a:t>
            </a:r>
          </a:p>
          <a:p>
            <a:pPr marL="274320" indent="-274320" fontAlgn="auto">
              <a:spcAft>
                <a:spcPts val="0"/>
              </a:spcAft>
              <a:buClr>
                <a:schemeClr val="accent3"/>
              </a:buClr>
              <a:buFont typeface="Wingdings 2"/>
              <a:buNone/>
              <a:defRPr/>
            </a:pP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idx="4294967295"/>
          </p:nvPr>
        </p:nvSpPr>
        <p:spPr/>
        <p:txBody>
          <a:bodyPr/>
          <a:lstStyle/>
          <a:p>
            <a:endParaRPr lang="en-US" smtClean="0"/>
          </a:p>
        </p:txBody>
      </p:sp>
      <p:sp>
        <p:nvSpPr>
          <p:cNvPr id="75779" name="Content Placeholder 2"/>
          <p:cNvSpPr>
            <a:spLocks noGrp="1"/>
          </p:cNvSpPr>
          <p:nvPr>
            <p:ph sz="half" idx="4294967295"/>
          </p:nvPr>
        </p:nvSpPr>
        <p:spPr>
          <a:xfrm>
            <a:off x="457200" y="1920875"/>
            <a:ext cx="4038600" cy="4433888"/>
          </a:xfrm>
        </p:spPr>
        <p:txBody>
          <a:bodyPr/>
          <a:lstStyle/>
          <a:p>
            <a:r>
              <a:rPr lang="en-US" smtClean="0"/>
              <a:t>House Bill: http://financialservices.house.gov/Key_Issues/Financial_Regulatory_Reform/FinancialRegulatoryReform/hr4173eh.pdf</a:t>
            </a:r>
          </a:p>
        </p:txBody>
      </p:sp>
      <p:sp>
        <p:nvSpPr>
          <p:cNvPr id="75780" name="Content Placeholder 3"/>
          <p:cNvSpPr>
            <a:spLocks noGrp="1"/>
          </p:cNvSpPr>
          <p:nvPr>
            <p:ph sz="half" idx="4294967295"/>
          </p:nvPr>
        </p:nvSpPr>
        <p:spPr>
          <a:xfrm>
            <a:off x="4648200" y="1920875"/>
            <a:ext cx="4038600" cy="4433888"/>
          </a:xfrm>
        </p:spPr>
        <p:txBody>
          <a:bodyPr/>
          <a:lstStyle/>
          <a:p>
            <a:r>
              <a:rPr lang="en-US" smtClean="0">
                <a:hlinkClick r:id="rId2"/>
              </a:rPr>
              <a:t>http://frwebgate.access.gpo.gov/cgi-bin/getdoc.cgi?dbname=111_cong_bills&amp;docid=f:s3217as.txt.pdf</a:t>
            </a:r>
            <a:endParaRPr lang="en-US" smtClean="0"/>
          </a:p>
          <a:p>
            <a:r>
              <a:rPr lang="en-US" smtClean="0"/>
              <a:t>http://democrats.senate.gov/calendar/2010-05.html</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idx="4294967295"/>
          </p:nvPr>
        </p:nvSpPr>
        <p:spPr/>
        <p:txBody>
          <a:bodyPr/>
          <a:lstStyle/>
          <a:p>
            <a:r>
              <a:rPr lang="en-US" smtClean="0"/>
              <a:t>Enforcement provisions</a:t>
            </a:r>
          </a:p>
        </p:txBody>
      </p:sp>
      <p:sp>
        <p:nvSpPr>
          <p:cNvPr id="3" name="Content Placeholder 2"/>
          <p:cNvSpPr>
            <a:spLocks noGrp="1"/>
          </p:cNvSpPr>
          <p:nvPr>
            <p:ph idx="4294967295"/>
          </p:nvPr>
        </p:nvSpPr>
        <p:spPr>
          <a:xfrm>
            <a:off x="152400" y="1935163"/>
            <a:ext cx="8991600" cy="4922837"/>
          </a:xfrm>
        </p:spPr>
        <p:txBody>
          <a:bodyPr>
            <a:normAutofit fontScale="92500" lnSpcReduction="20000"/>
          </a:bodyPr>
          <a:lstStyle/>
          <a:p>
            <a:pPr marL="274320" indent="-274320" fontAlgn="auto">
              <a:spcAft>
                <a:spcPts val="0"/>
              </a:spcAft>
              <a:buClr>
                <a:schemeClr val="accent3"/>
              </a:buClr>
              <a:buFont typeface="Wingdings 2"/>
              <a:buChar char=""/>
              <a:defRPr/>
            </a:pPr>
            <a:r>
              <a:rPr lang="en-US" dirty="0" smtClean="0"/>
              <a:t>“Any person that violates, through any act or omission, any provision of this title, any enumerated consumer law, or any regulation prescribed or order issued by the Director” shall pay civil penalties  of up to $5,000 a day for violation; up to $25,000 a day for reckless violations; and up to $1 million a day for knowing violations.  Senate bill has similar language.</a:t>
            </a:r>
          </a:p>
          <a:p>
            <a:pPr marL="274320" indent="-274320" fontAlgn="auto">
              <a:spcAft>
                <a:spcPts val="0"/>
              </a:spcAft>
              <a:buClr>
                <a:schemeClr val="accent3"/>
              </a:buClr>
              <a:buFont typeface="Wingdings 2"/>
              <a:buChar char=""/>
              <a:defRPr/>
            </a:pPr>
            <a:r>
              <a:rPr lang="en-US" dirty="0" smtClean="0"/>
              <a:t>Mitigating factors include:</a:t>
            </a:r>
          </a:p>
          <a:p>
            <a:pPr marL="274320" indent="-274320" fontAlgn="auto">
              <a:spcAft>
                <a:spcPts val="0"/>
              </a:spcAft>
              <a:buClr>
                <a:schemeClr val="accent3"/>
              </a:buClr>
              <a:buFont typeface="Wingdings 2"/>
              <a:buNone/>
              <a:defRPr/>
            </a:pPr>
            <a:r>
              <a:rPr lang="en-US" dirty="0" smtClean="0"/>
              <a:t>(A) the size of financial resources and good faith of the person charged;</a:t>
            </a:r>
          </a:p>
          <a:p>
            <a:pPr marL="274320" indent="-274320" fontAlgn="auto">
              <a:spcAft>
                <a:spcPts val="0"/>
              </a:spcAft>
              <a:buClr>
                <a:schemeClr val="accent3"/>
              </a:buClr>
              <a:buFont typeface="Wingdings 2"/>
              <a:buNone/>
              <a:defRPr/>
            </a:pPr>
            <a:r>
              <a:rPr lang="en-US" dirty="0" smtClean="0"/>
              <a:t>(B) the gravity of the violation or failure to pay;</a:t>
            </a:r>
          </a:p>
          <a:p>
            <a:pPr marL="274320" indent="-274320" fontAlgn="auto">
              <a:spcAft>
                <a:spcPts val="0"/>
              </a:spcAft>
              <a:buClr>
                <a:schemeClr val="accent3"/>
              </a:buClr>
              <a:buFont typeface="Wingdings 2"/>
              <a:buNone/>
              <a:defRPr/>
            </a:pPr>
            <a:r>
              <a:rPr lang="en-US" dirty="0" smtClean="0"/>
              <a:t>(C) the severity of the risks to or losses of the consumer, which may take into account the number of products or services sold or provided;</a:t>
            </a:r>
          </a:p>
          <a:p>
            <a:pPr marL="274320" indent="-274320" fontAlgn="auto">
              <a:spcAft>
                <a:spcPts val="0"/>
              </a:spcAft>
              <a:buClr>
                <a:schemeClr val="accent3"/>
              </a:buClr>
              <a:buFont typeface="Wingdings 2"/>
              <a:buNone/>
              <a:defRPr/>
            </a:pPr>
            <a:r>
              <a:rPr lang="en-US" dirty="0" smtClean="0"/>
              <a:t>(D) the history of previous violations; and</a:t>
            </a:r>
          </a:p>
          <a:p>
            <a:pPr marL="274320" indent="-274320" fontAlgn="auto">
              <a:spcAft>
                <a:spcPts val="0"/>
              </a:spcAft>
              <a:buClr>
                <a:schemeClr val="accent3"/>
              </a:buClr>
              <a:buFont typeface="Wingdings 2"/>
              <a:buNone/>
              <a:defRPr/>
            </a:pPr>
            <a:r>
              <a:rPr lang="en-US" dirty="0" smtClean="0"/>
              <a:t>(E) such other matters as justice may require.</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idx="4294967295"/>
          </p:nvPr>
        </p:nvSpPr>
        <p:spPr>
          <a:xfrm>
            <a:off x="0" y="152400"/>
            <a:ext cx="8991600" cy="1695450"/>
          </a:xfrm>
        </p:spPr>
        <p:txBody>
          <a:bodyPr/>
          <a:lstStyle/>
          <a:p>
            <a:r>
              <a:rPr lang="en-US" sz="3200" smtClean="0"/>
              <a:t>Exemptions for CFPA examinations as to insured depositary institutions or credit unions with assets of $10 billion or less</a:t>
            </a:r>
            <a:br>
              <a:rPr lang="en-US" sz="3200" smtClean="0"/>
            </a:br>
            <a:endParaRPr lang="en-US" sz="3200" smtClean="0"/>
          </a:p>
        </p:txBody>
      </p:sp>
      <p:sp>
        <p:nvSpPr>
          <p:cNvPr id="3" name="Content Placeholder 2"/>
          <p:cNvSpPr>
            <a:spLocks noGrp="1"/>
          </p:cNvSpPr>
          <p:nvPr>
            <p:ph idx="4294967295"/>
          </p:nvPr>
        </p:nvSpPr>
        <p:spPr>
          <a:xfrm>
            <a:off x="457200" y="1600200"/>
            <a:ext cx="8229600" cy="4724400"/>
          </a:xfrm>
        </p:spPr>
        <p:txBody>
          <a:bodyPr>
            <a:normAutofit lnSpcReduction="10000"/>
          </a:bodyPr>
          <a:lstStyle/>
          <a:p>
            <a:pPr marL="274320" indent="-274320" fontAlgn="auto">
              <a:spcAft>
                <a:spcPts val="0"/>
              </a:spcAft>
              <a:buClr>
                <a:schemeClr val="accent3"/>
              </a:buClr>
              <a:buFont typeface="Wingdings 2"/>
              <a:buChar char=""/>
              <a:defRPr/>
            </a:pPr>
            <a:r>
              <a:rPr lang="en-US" dirty="0" smtClean="0"/>
              <a:t>FDIC or NCUA to examine them for compliance with CFPA </a:t>
            </a:r>
            <a:r>
              <a:rPr lang="en-US" dirty="0" err="1" smtClean="0"/>
              <a:t>regs</a:t>
            </a:r>
            <a:r>
              <a:rPr lang="en-US" dirty="0" smtClean="0"/>
              <a:t>.</a:t>
            </a:r>
          </a:p>
          <a:p>
            <a:pPr marL="274320" indent="-274320" fontAlgn="auto">
              <a:spcAft>
                <a:spcPts val="0"/>
              </a:spcAft>
              <a:buClr>
                <a:schemeClr val="accent3"/>
              </a:buClr>
              <a:buFont typeface="Wingdings 2"/>
              <a:buChar char=""/>
              <a:defRPr/>
            </a:pPr>
            <a:r>
              <a:rPr lang="en-US" dirty="0" smtClean="0"/>
              <a:t>House: CFPA has discretion to include examiner on examination team. </a:t>
            </a:r>
          </a:p>
          <a:p>
            <a:pPr marL="274320" indent="-274320" fontAlgn="auto">
              <a:spcAft>
                <a:spcPts val="0"/>
              </a:spcAft>
              <a:buClr>
                <a:schemeClr val="accent3"/>
              </a:buClr>
              <a:buFont typeface="Wingdings 2"/>
              <a:buChar char=""/>
              <a:defRPr/>
            </a:pPr>
            <a:r>
              <a:rPr lang="en-US" dirty="0" smtClean="0"/>
              <a:t>Senate: CFPB may “include examiners on a sampling basis of the examinations”</a:t>
            </a:r>
          </a:p>
          <a:p>
            <a:pPr marL="274320" indent="-274320" fontAlgn="auto">
              <a:spcAft>
                <a:spcPts val="0"/>
              </a:spcAft>
              <a:buClr>
                <a:schemeClr val="accent3"/>
              </a:buClr>
              <a:buFont typeface="Wingdings 2"/>
              <a:buChar char=""/>
              <a:defRPr/>
            </a:pPr>
            <a:r>
              <a:rPr lang="en-US" dirty="0" smtClean="0"/>
              <a:t>House: The CFPA can recommend that the examining agency initiate an enforcement action.  If the agency doesn’t within 120 days, the CFPA can bring an enforcement action.</a:t>
            </a:r>
          </a:p>
          <a:p>
            <a:pPr marL="274320" indent="-274320" fontAlgn="auto">
              <a:spcAft>
                <a:spcPts val="0"/>
              </a:spcAft>
              <a:buClr>
                <a:schemeClr val="accent3"/>
              </a:buClr>
              <a:buFont typeface="Wingdings 2"/>
              <a:buChar char=""/>
              <a:defRPr/>
            </a:pPr>
            <a:r>
              <a:rPr lang="en-US" dirty="0" smtClean="0"/>
              <a:t>House: The CFPA can also investigate complaints received via its consumer complaint system.</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House Bill enforcement provisions</a:t>
            </a:r>
            <a:endParaRPr lang="en-US" dirty="0"/>
          </a:p>
        </p:txBody>
      </p:sp>
      <p:sp>
        <p:nvSpPr>
          <p:cNvPr id="114691" name="Content Placeholder 2"/>
          <p:cNvSpPr>
            <a:spLocks noGrp="1"/>
          </p:cNvSpPr>
          <p:nvPr>
            <p:ph idx="4294967295"/>
          </p:nvPr>
        </p:nvSpPr>
        <p:spPr>
          <a:xfrm>
            <a:off x="152400" y="1935163"/>
            <a:ext cx="8991600" cy="4922837"/>
          </a:xfrm>
        </p:spPr>
        <p:txBody>
          <a:bodyPr/>
          <a:lstStyle/>
          <a:p>
            <a:r>
              <a:rPr lang="en-US" smtClean="0"/>
              <a:t>No private right of action to enforce rights conferred by the statute (but existing private rights of action aren’t affected).</a:t>
            </a:r>
          </a:p>
          <a:p>
            <a:r>
              <a:rPr lang="en-US" smtClean="0"/>
              <a:t>Would some provisions be enforceable under state UDAP laws?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idx="4294967295"/>
          </p:nvPr>
        </p:nvSpPr>
        <p:spPr/>
        <p:txBody>
          <a:bodyPr/>
          <a:lstStyle/>
          <a:p>
            <a:r>
              <a:rPr lang="en-US" smtClean="0"/>
              <a:t>Preemption rules:</a:t>
            </a:r>
          </a:p>
        </p:txBody>
      </p:sp>
      <p:sp>
        <p:nvSpPr>
          <p:cNvPr id="3" name="Content Placeholder 2"/>
          <p:cNvSpPr>
            <a:spLocks noGrp="1"/>
          </p:cNvSpPr>
          <p:nvPr>
            <p:ph idx="4294967295"/>
          </p:nvPr>
        </p:nvSpPr>
        <p:spPr>
          <a:xfrm>
            <a:off x="228600" y="1935163"/>
            <a:ext cx="8915400" cy="4694237"/>
          </a:xfrm>
        </p:spPr>
        <p:txBody>
          <a:bodyPr>
            <a:normAutofit fontScale="92500"/>
          </a:bodyPr>
          <a:lstStyle/>
          <a:p>
            <a:pPr marL="274320" indent="-274320" fontAlgn="auto">
              <a:spcAft>
                <a:spcPts val="0"/>
              </a:spcAft>
              <a:buClr>
                <a:schemeClr val="accent3"/>
              </a:buClr>
              <a:buFont typeface="Wingdings 2"/>
              <a:buChar char=""/>
              <a:defRPr/>
            </a:pPr>
            <a:r>
              <a:rPr lang="en-US" dirty="0" smtClean="0"/>
              <a:t>State laws inconsistent with the statute are preempted but state laws that give consumers more protection than the statute are not inconsistent. </a:t>
            </a:r>
          </a:p>
          <a:p>
            <a:pPr marL="274320" indent="-274320" fontAlgn="auto">
              <a:spcAft>
                <a:spcPts val="0"/>
              </a:spcAft>
              <a:buClr>
                <a:schemeClr val="accent3"/>
              </a:buClr>
              <a:buFont typeface="Wingdings 2"/>
              <a:buChar char=""/>
              <a:defRPr/>
            </a:pPr>
            <a:r>
              <a:rPr lang="en-US" dirty="0" smtClean="0"/>
              <a:t>For purposes of preemption, state consumer financial laws are defined as “a State law that does not directly or indirectly discriminate against national banks [savings associations] and that directly and specifically regulates the manner, content, or terms and conditions of any financial transaction . . . or any account related thereto, with respect to a consumer.”</a:t>
            </a:r>
          </a:p>
          <a:p>
            <a:pPr marL="274320" indent="-274320" fontAlgn="auto">
              <a:spcAft>
                <a:spcPts val="0"/>
              </a:spcAft>
              <a:buClr>
                <a:schemeClr val="accent3"/>
              </a:buClr>
              <a:buFont typeface="Wingdings 2"/>
              <a:buChar char=""/>
              <a:defRPr/>
            </a:pPr>
            <a:r>
              <a:rPr lang="en-US" dirty="0" smtClean="0"/>
              <a:t>State consumer financial laws that would discriminate against national banks or savings associations in comparison with state banks are preempted.</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idx="4294967295"/>
          </p:nvPr>
        </p:nvSpPr>
        <p:spPr/>
        <p:txBody>
          <a:bodyPr/>
          <a:lstStyle/>
          <a:p>
            <a:r>
              <a:rPr lang="en-US" smtClean="0"/>
              <a:t>Preemption rules</a:t>
            </a:r>
          </a:p>
        </p:txBody>
      </p:sp>
      <p:sp>
        <p:nvSpPr>
          <p:cNvPr id="3" name="Content Placeholder 2"/>
          <p:cNvSpPr>
            <a:spLocks noGrp="1"/>
          </p:cNvSpPr>
          <p:nvPr>
            <p:ph idx="4294967295"/>
          </p:nvPr>
        </p:nvSpPr>
        <p:spPr>
          <a:xfrm>
            <a:off x="0" y="1935163"/>
            <a:ext cx="8915400" cy="4922837"/>
          </a:xfrm>
        </p:spPr>
        <p:txBody>
          <a:bodyPr>
            <a:normAutofit fontScale="92500"/>
          </a:bodyPr>
          <a:lstStyle/>
          <a:p>
            <a:pPr marL="274320" indent="-274320" fontAlgn="auto">
              <a:spcAft>
                <a:spcPts val="0"/>
              </a:spcAft>
              <a:buClr>
                <a:schemeClr val="accent3"/>
              </a:buClr>
              <a:buFont typeface="Wingdings 2"/>
              <a:buChar char=""/>
              <a:defRPr/>
            </a:pPr>
            <a:r>
              <a:rPr lang="en-US" dirty="0" smtClean="0"/>
              <a:t>House: A State consumer financial law is preempted if it “prevents, significantly interferes with, or materially impairs the ability of an institution chartered as a national bank [savings association] to engage in the business of banking.”  </a:t>
            </a:r>
          </a:p>
          <a:p>
            <a:pPr marL="274320" indent="-274320" fontAlgn="auto">
              <a:spcAft>
                <a:spcPts val="0"/>
              </a:spcAft>
              <a:buClr>
                <a:schemeClr val="accent3"/>
              </a:buClr>
              <a:buFont typeface="Wingdings 2"/>
              <a:buChar char=""/>
              <a:defRPr/>
            </a:pPr>
            <a:r>
              <a:rPr lang="en-US" dirty="0" smtClean="0"/>
              <a:t>Senate: preempted if in accordance with the decision of the Supreme Court in Barnett Bank of Marion County, N.A. v. Nelson, Florida Insurance</a:t>
            </a:r>
            <a:r>
              <a:rPr lang="da-DK" dirty="0" smtClean="0"/>
              <a:t> Commissioner, et al, 517 U.S. 25 (1996).</a:t>
            </a:r>
            <a:endParaRPr lang="en-US" dirty="0" smtClean="0"/>
          </a:p>
          <a:p>
            <a:pPr marL="274320" indent="-274320" fontAlgn="auto">
              <a:spcAft>
                <a:spcPts val="0"/>
              </a:spcAft>
              <a:buClr>
                <a:schemeClr val="accent3"/>
              </a:buClr>
              <a:buFont typeface="Wingdings 2"/>
              <a:buChar char=""/>
              <a:defRPr/>
            </a:pPr>
            <a:r>
              <a:rPr lang="en-US" dirty="0" smtClean="0"/>
              <a:t>Both: “Any preemption determination under this  subparagraph may be made by a court or by regulation or order of the Comptroller of the Currency [or OTS for thrifts] in accordance with applicable law, on a case-by-case basis.”</a:t>
            </a:r>
          </a:p>
          <a:p>
            <a:pPr marL="274320" indent="-274320" fontAlgn="auto">
              <a:spcAft>
                <a:spcPts val="0"/>
              </a:spcAft>
              <a:buClr>
                <a:schemeClr val="accent3"/>
              </a:buClr>
              <a:buFont typeface="Wingdings 2"/>
              <a:buChar char=""/>
              <a:defRPr/>
            </a:pP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idx="4294967295"/>
          </p:nvPr>
        </p:nvSpPr>
        <p:spPr/>
        <p:txBody>
          <a:bodyPr/>
          <a:lstStyle/>
          <a:p>
            <a:r>
              <a:rPr lang="en-US" smtClean="0"/>
              <a:t>Preemption rules</a:t>
            </a:r>
          </a:p>
        </p:txBody>
      </p:sp>
      <p:sp>
        <p:nvSpPr>
          <p:cNvPr id="117763" name="Content Placeholder 2"/>
          <p:cNvSpPr>
            <a:spLocks noGrp="1"/>
          </p:cNvSpPr>
          <p:nvPr>
            <p:ph idx="4294967295"/>
          </p:nvPr>
        </p:nvSpPr>
        <p:spPr/>
        <p:txBody>
          <a:bodyPr/>
          <a:lstStyle/>
          <a:p>
            <a:r>
              <a:rPr lang="en-US" smtClean="0"/>
              <a:t>“When making case-by-case determination pursuant to this section that a State consumer financial law of another State has a substantively equivalent terms as one that the Comptroller [or OTS]is preempting, the Comptroller [or OTS] shall first consult with the Consumer Financial Protection Agency and shall take such Agency’s views into account when making the determination.”</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idx="4294967295"/>
          </p:nvPr>
        </p:nvSpPr>
        <p:spPr/>
        <p:txBody>
          <a:bodyPr/>
          <a:lstStyle/>
          <a:p>
            <a:r>
              <a:rPr lang="en-US" smtClean="0"/>
              <a:t>Preemption rules</a:t>
            </a:r>
          </a:p>
        </p:txBody>
      </p:sp>
      <p:sp>
        <p:nvSpPr>
          <p:cNvPr id="118787" name="Content Placeholder 2"/>
          <p:cNvSpPr>
            <a:spLocks noGrp="1"/>
          </p:cNvSpPr>
          <p:nvPr>
            <p:ph idx="4294967295"/>
          </p:nvPr>
        </p:nvSpPr>
        <p:spPr/>
        <p:txBody>
          <a:bodyPr/>
          <a:lstStyle/>
          <a:p>
            <a:r>
              <a:rPr lang="en-US" smtClean="0"/>
              <a:t>“A court reviewing any determinations made by the Comptroller [or OTS]regarding preemption of a State law by this Act shall assess the validity of such determinations depending upon the thoroughness evident in the agency’s consideration, the validity of the agency’s reasoning, the consistency with other valid determinations made by the agency, and other factors which the court finds persuasive and relevant to its decision.”</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idx="4294967295"/>
          </p:nvPr>
        </p:nvSpPr>
        <p:spPr/>
        <p:txBody>
          <a:bodyPr/>
          <a:lstStyle/>
          <a:p>
            <a:r>
              <a:rPr lang="en-US" smtClean="0"/>
              <a:t>Preemption rules</a:t>
            </a:r>
          </a:p>
        </p:txBody>
      </p:sp>
      <p:sp>
        <p:nvSpPr>
          <p:cNvPr id="3" name="Content Placeholder 2"/>
          <p:cNvSpPr>
            <a:spLocks noGrp="1"/>
          </p:cNvSpPr>
          <p:nvPr>
            <p:ph idx="4294967295"/>
          </p:nvPr>
        </p:nvSpPr>
        <p:spPr>
          <a:xfrm>
            <a:off x="0" y="1935163"/>
            <a:ext cx="8991600" cy="4922837"/>
          </a:xfrm>
        </p:spPr>
        <p:txBody>
          <a:bodyPr>
            <a:normAutofit fontScale="92500" lnSpcReduction="20000"/>
          </a:bodyPr>
          <a:lstStyle/>
          <a:p>
            <a:pPr marL="274320" indent="-274320" fontAlgn="auto">
              <a:spcAft>
                <a:spcPts val="0"/>
              </a:spcAft>
              <a:buClr>
                <a:schemeClr val="accent3"/>
              </a:buClr>
              <a:buFont typeface="Wingdings 2"/>
              <a:buChar char=""/>
              <a:defRPr/>
            </a:pPr>
            <a:r>
              <a:rPr lang="en-US" dirty="0" smtClean="0"/>
              <a:t>“No regulation or order of the Comptroller of the Currency [or OTS] prescribed under  subsection (b)(1)(B) [finding under the House bill that a state consume financial protection law prevents, significantly interferes with, or materially impairs the ability of an institution chartered as a national bank to engage in the business of banking and under the Senate bill that preemption is in accordance with Barnett], shall be interpreted or applied so as to invalidate, or otherwise declare inapplicable to a national bank [savings association], the provision of the State consumer financial law unless substantial evidence, made on the record of the proceeding, supports the specific finding [House: that the provision prevents, significantly interferes with, or materially impairs the ability of a national bank; [savings association] to engage in the business of banking; Senate: that Barnett applies].”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idx="4294967295"/>
          </p:nvPr>
        </p:nvSpPr>
        <p:spPr/>
        <p:txBody>
          <a:bodyPr/>
          <a:lstStyle/>
          <a:p>
            <a:r>
              <a:rPr lang="en-US" smtClean="0"/>
              <a:t>House bill preemption rules</a:t>
            </a:r>
          </a:p>
        </p:txBody>
      </p:sp>
      <p:sp>
        <p:nvSpPr>
          <p:cNvPr id="3" name="Content Placeholder 2"/>
          <p:cNvSpPr>
            <a:spLocks noGrp="1"/>
          </p:cNvSpPr>
          <p:nvPr>
            <p:ph idx="4294967295"/>
          </p:nvPr>
        </p:nvSpPr>
        <p:spPr/>
        <p:txBody>
          <a:bodyPr>
            <a:normAutofit lnSpcReduction="10000"/>
          </a:bodyPr>
          <a:lstStyle/>
          <a:p>
            <a:pPr marL="274320" indent="-274320" fontAlgn="auto">
              <a:spcAft>
                <a:spcPts val="0"/>
              </a:spcAft>
              <a:buClr>
                <a:schemeClr val="accent3"/>
              </a:buClr>
              <a:buFont typeface="Wingdings 2"/>
              <a:buChar char=""/>
              <a:defRPr/>
            </a:pPr>
            <a:r>
              <a:rPr lang="en-US" dirty="0" smtClean="0"/>
              <a:t>“Notwithstanding any other provision of law, the Comptroller of the Currency [OTS} may not prescribe a regulation or order pursuant to subsection (b)(1)(B) until the Comptroller of the Currency, after consultation with the Consumer Financial Protection Agency, makes a finding, in writing, that a Federal law provides a substantive standard, applicable to a national bank [savings association], which regulates the particular conduct, activity, or authority that is subject to such provision of the State consumer financial law.”</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idx="4294967295"/>
          </p:nvPr>
        </p:nvSpPr>
        <p:spPr/>
        <p:txBody>
          <a:bodyPr/>
          <a:lstStyle/>
          <a:p>
            <a:r>
              <a:rPr lang="en-US" smtClean="0"/>
              <a:t>Bills tackle Waters case:</a:t>
            </a:r>
          </a:p>
        </p:txBody>
      </p:sp>
      <p:sp>
        <p:nvSpPr>
          <p:cNvPr id="121859" name="Content Placeholder 2"/>
          <p:cNvSpPr>
            <a:spLocks noGrp="1"/>
          </p:cNvSpPr>
          <p:nvPr>
            <p:ph idx="4294967295"/>
          </p:nvPr>
        </p:nvSpPr>
        <p:spPr/>
        <p:txBody>
          <a:bodyPr/>
          <a:lstStyle/>
          <a:p>
            <a:r>
              <a:rPr lang="en-US" smtClean="0"/>
              <a:t>“Notwithstanding any provision of this title, a State consumer financial law shall apply to a subsidiary or affiliate of a national bank [savings association] to the same extent that the State consumer financial law applies to any person, corporation, or other entity subject to such State law.”</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idx="4294967295"/>
          </p:nvPr>
        </p:nvSpPr>
        <p:spPr/>
        <p:txBody>
          <a:bodyPr/>
          <a:lstStyle/>
          <a:p>
            <a:r>
              <a:rPr lang="en-US" smtClean="0"/>
              <a:t>Some Caveats</a:t>
            </a:r>
          </a:p>
        </p:txBody>
      </p:sp>
      <p:sp>
        <p:nvSpPr>
          <p:cNvPr id="76803" name="Content Placeholder 2"/>
          <p:cNvSpPr>
            <a:spLocks noGrp="1"/>
          </p:cNvSpPr>
          <p:nvPr>
            <p:ph idx="4294967295"/>
          </p:nvPr>
        </p:nvSpPr>
        <p:spPr/>
        <p:txBody>
          <a:bodyPr/>
          <a:lstStyle/>
          <a:p>
            <a:r>
              <a:rPr lang="en-US" smtClean="0"/>
              <a:t>Doesn’t include all the Senate amendments</a:t>
            </a:r>
          </a:p>
          <a:p>
            <a:r>
              <a:rPr lang="en-US" smtClean="0"/>
              <a:t>Quotes are sometimes from the bill in one house but not the other when the text was similar but not identical.</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Bills Codify Marquette Usury Exportation</a:t>
            </a:r>
            <a:endParaRPr lang="en-US" dirty="0"/>
          </a:p>
        </p:txBody>
      </p:sp>
      <p:sp>
        <p:nvSpPr>
          <p:cNvPr id="122883" name="Content Placeholder 2"/>
          <p:cNvSpPr>
            <a:spLocks noGrp="1"/>
          </p:cNvSpPr>
          <p:nvPr>
            <p:ph idx="4294967295"/>
          </p:nvPr>
        </p:nvSpPr>
        <p:spPr/>
        <p:txBody>
          <a:bodyPr/>
          <a:lstStyle/>
          <a:p>
            <a:r>
              <a:rPr lang="en-US" smtClean="0"/>
              <a:t>“No provision of this title shall be construed as altering or otherwise affecting the authority conferred by section 5197 of the Revised Statutes of the United States (12 U.S.C. 85) for the charging of interest by a national bank [savings association] at the rate allowed by the laws of the State, territory or district where the bank is located, including with respect to the meaning of ‘interest’ under such provision.”</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idx="4294967295"/>
          </p:nvPr>
        </p:nvSpPr>
        <p:spPr/>
        <p:txBody>
          <a:bodyPr/>
          <a:lstStyle/>
          <a:p>
            <a:r>
              <a:rPr lang="en-US" sz="3200" smtClean="0"/>
              <a:t>Bills codifiy Cuomo Case by amending visitorial powers provision:</a:t>
            </a:r>
          </a:p>
        </p:txBody>
      </p:sp>
      <p:sp>
        <p:nvSpPr>
          <p:cNvPr id="3" name="Content Placeholder 2"/>
          <p:cNvSpPr>
            <a:spLocks noGrp="1"/>
          </p:cNvSpPr>
          <p:nvPr>
            <p:ph idx="4294967295"/>
          </p:nvPr>
        </p:nvSpPr>
        <p:spPr/>
        <p:txBody>
          <a:bodyPr>
            <a:normAutofit fontScale="92500" lnSpcReduction="20000"/>
          </a:bodyPr>
          <a:lstStyle/>
          <a:p>
            <a:pPr marL="274320" indent="-274320" fontAlgn="auto">
              <a:spcAft>
                <a:spcPts val="0"/>
              </a:spcAft>
              <a:buClr>
                <a:schemeClr val="accent3"/>
              </a:buClr>
              <a:buFont typeface="Wingdings 2"/>
              <a:buChar char=""/>
              <a:defRPr/>
            </a:pPr>
            <a:r>
              <a:rPr lang="en-US" dirty="0" smtClean="0"/>
              <a:t>“No provision of this title which relates to </a:t>
            </a:r>
            <a:r>
              <a:rPr lang="en-US" dirty="0" err="1" smtClean="0"/>
              <a:t>visitorial</a:t>
            </a:r>
            <a:r>
              <a:rPr lang="en-US" dirty="0" smtClean="0"/>
              <a:t> powers or otherwise limits or restricts the </a:t>
            </a:r>
            <a:r>
              <a:rPr lang="en-US" dirty="0" err="1" smtClean="0"/>
              <a:t>visitorial</a:t>
            </a:r>
            <a:r>
              <a:rPr lang="en-US" dirty="0" smtClean="0"/>
              <a:t> authority to which any national bank is subject shall be construed as limiting or restricting the authority of any attorney general (or other chief law enforcement officer) of any State to bring any action in any court of appropriate jurisdiction—</a:t>
            </a:r>
          </a:p>
          <a:p>
            <a:pPr marL="274320" indent="-274320" fontAlgn="auto">
              <a:spcAft>
                <a:spcPts val="0"/>
              </a:spcAft>
              <a:buClr>
                <a:schemeClr val="accent3"/>
              </a:buClr>
              <a:buFont typeface="Wingdings 2"/>
              <a:buNone/>
              <a:defRPr/>
            </a:pPr>
            <a:r>
              <a:rPr lang="en-US" dirty="0" smtClean="0"/>
              <a:t>Senate: “to enforce an applicable law . . .  .“</a:t>
            </a:r>
          </a:p>
          <a:p>
            <a:pPr marL="274320" indent="-274320" fontAlgn="auto">
              <a:spcAft>
                <a:spcPts val="0"/>
              </a:spcAft>
              <a:buClr>
                <a:schemeClr val="accent3"/>
              </a:buClr>
              <a:buFont typeface="Wingdings 2"/>
              <a:buNone/>
              <a:defRPr/>
            </a:pPr>
            <a:r>
              <a:rPr lang="en-US" dirty="0" smtClean="0"/>
              <a:t>House: ‘(A) to enforce any applicable Federal or State law, as authorized by such law; or</a:t>
            </a:r>
          </a:p>
          <a:p>
            <a:pPr marL="274320" indent="-274320" fontAlgn="auto">
              <a:spcAft>
                <a:spcPts val="0"/>
              </a:spcAft>
              <a:buClr>
                <a:schemeClr val="accent3"/>
              </a:buClr>
              <a:buFont typeface="Wingdings 2"/>
              <a:buNone/>
              <a:defRPr/>
            </a:pPr>
            <a:r>
              <a:rPr lang="en-US" dirty="0" smtClean="0"/>
              <a:t>‘(B) on behalf of residents of such State, to enforce any applicable provision of any Federal or </a:t>
            </a:r>
            <a:r>
              <a:rPr lang="en-US" dirty="0" err="1" smtClean="0"/>
              <a:t>nonpreempted</a:t>
            </a:r>
            <a:r>
              <a:rPr lang="en-US" dirty="0" smtClean="0"/>
              <a:t> State law against a national bank, as authorized by such law, or to seek relief as authorized by such law.”</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p:cNvSpPr>
            <a:spLocks noGrp="1"/>
          </p:cNvSpPr>
          <p:nvPr>
            <p:ph type="title" idx="4294967295"/>
          </p:nvPr>
        </p:nvSpPr>
        <p:spPr/>
        <p:txBody>
          <a:bodyPr/>
          <a:lstStyle/>
          <a:p>
            <a:r>
              <a:rPr lang="en-US" sz="3600" smtClean="0"/>
              <a:t>Bills give the CFPA the consumer financial protection functions of:</a:t>
            </a:r>
          </a:p>
        </p:txBody>
      </p:sp>
      <p:sp>
        <p:nvSpPr>
          <p:cNvPr id="124931" name="Content Placeholder 2"/>
          <p:cNvSpPr>
            <a:spLocks noGrp="1"/>
          </p:cNvSpPr>
          <p:nvPr>
            <p:ph idx="4294967295"/>
          </p:nvPr>
        </p:nvSpPr>
        <p:spPr/>
        <p:txBody>
          <a:bodyPr/>
          <a:lstStyle/>
          <a:p>
            <a:r>
              <a:rPr lang="en-US" smtClean="0"/>
              <a:t>The Federal Reserve</a:t>
            </a:r>
          </a:p>
          <a:p>
            <a:r>
              <a:rPr lang="en-US" smtClean="0"/>
              <a:t>OCC</a:t>
            </a:r>
          </a:p>
          <a:p>
            <a:r>
              <a:rPr lang="en-US" smtClean="0"/>
              <a:t>FDIC</a:t>
            </a:r>
          </a:p>
          <a:p>
            <a:r>
              <a:rPr lang="en-US" smtClean="0"/>
              <a:t>NCUA</a:t>
            </a:r>
          </a:p>
          <a:p>
            <a:r>
              <a:rPr lang="en-US" smtClean="0"/>
              <a:t>HUD, as to RESPA</a:t>
            </a:r>
          </a:p>
          <a:p>
            <a:r>
              <a:rPr lang="en-US" smtClean="0"/>
              <a:t>OTS</a:t>
            </a:r>
          </a:p>
          <a:p>
            <a:r>
              <a:rPr lang="en-US" smtClean="0"/>
              <a:t>Some of the FTC’s functions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idx="4294967295"/>
          </p:nvPr>
        </p:nvSpPr>
        <p:spPr/>
        <p:txBody>
          <a:bodyPr/>
          <a:lstStyle/>
          <a:p>
            <a:r>
              <a:rPr lang="en-US" sz="3200" smtClean="0"/>
              <a:t>Both bills would create CFPA Office of Financial Literacy and Office of Fair Lending and Equal Opportunity </a:t>
            </a:r>
          </a:p>
        </p:txBody>
      </p:sp>
      <p:sp>
        <p:nvSpPr>
          <p:cNvPr id="125955" name="Content Placeholder 2"/>
          <p:cNvSpPr>
            <a:spLocks noGrp="1"/>
          </p:cNvSpPr>
          <p:nvPr>
            <p:ph idx="4294967295"/>
          </p:nvPr>
        </p:nvSpPr>
        <p:spPr/>
        <p:txBody>
          <a:bodyPr/>
          <a:lstStyle/>
          <a:p>
            <a:r>
              <a:rPr lang="en-US" smtClean="0"/>
              <a:t>House Bill also establishes Office of Financial Protection for Older Americans</a:t>
            </a:r>
          </a:p>
          <a:p>
            <a:endParaRPr lang="en-US"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idx="4294967295"/>
          </p:nvPr>
        </p:nvSpPr>
        <p:spPr/>
        <p:txBody>
          <a:bodyPr/>
          <a:lstStyle/>
          <a:p>
            <a:r>
              <a:rPr lang="en-US" smtClean="0"/>
              <a:t>House Bill’s Mandate for CFPA</a:t>
            </a:r>
          </a:p>
        </p:txBody>
      </p:sp>
      <p:sp>
        <p:nvSpPr>
          <p:cNvPr id="126979" name="Content Placeholder 2"/>
          <p:cNvSpPr>
            <a:spLocks noGrp="1"/>
          </p:cNvSpPr>
          <p:nvPr>
            <p:ph idx="4294967295"/>
          </p:nvPr>
        </p:nvSpPr>
        <p:spPr/>
        <p:txBody>
          <a:bodyPr/>
          <a:lstStyle/>
          <a:p>
            <a:r>
              <a:rPr lang="en-US" smtClean="0"/>
              <a:t>Promote transparency, simplicity, fairness, accountability, and equal access in the market for consumer financial products or services.</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1"/>
          <p:cNvSpPr>
            <a:spLocks noGrp="1"/>
          </p:cNvSpPr>
          <p:nvPr>
            <p:ph type="title" idx="4294967295"/>
          </p:nvPr>
        </p:nvSpPr>
        <p:spPr/>
        <p:txBody>
          <a:bodyPr/>
          <a:lstStyle/>
          <a:p>
            <a:r>
              <a:rPr lang="en-US" smtClean="0"/>
              <a:t>CFPA’s Mandate</a:t>
            </a:r>
          </a:p>
        </p:txBody>
      </p:sp>
      <p:sp>
        <p:nvSpPr>
          <p:cNvPr id="128003" name="Text Placeholder 2"/>
          <p:cNvSpPr>
            <a:spLocks noGrp="1"/>
          </p:cNvSpPr>
          <p:nvPr>
            <p:ph type="body" idx="4294967295"/>
          </p:nvPr>
        </p:nvSpPr>
        <p:spPr>
          <a:xfrm>
            <a:off x="457200" y="1855788"/>
            <a:ext cx="4040188" cy="658812"/>
          </a:xfrm>
        </p:spPr>
        <p:txBody>
          <a:bodyPr lIns="45720" tIns="0" rIns="45720" bIns="0" anchor="ctr"/>
          <a:lstStyle/>
          <a:p>
            <a:pPr marL="0" indent="0">
              <a:buFont typeface="Wingdings 2" pitchFamily="18" charset="2"/>
              <a:buNone/>
            </a:pPr>
            <a:r>
              <a:rPr lang="en-US" sz="2400" b="1" smtClean="0">
                <a:solidFill>
                  <a:schemeClr val="tx2"/>
                </a:solidFill>
              </a:rPr>
              <a:t>House Bill’s Mandate</a:t>
            </a:r>
          </a:p>
        </p:txBody>
      </p:sp>
      <p:sp>
        <p:nvSpPr>
          <p:cNvPr id="128004" name="Text Placeholder 3"/>
          <p:cNvSpPr>
            <a:spLocks noGrp="1"/>
          </p:cNvSpPr>
          <p:nvPr>
            <p:ph type="body" sz="half" idx="4294967295"/>
          </p:nvPr>
        </p:nvSpPr>
        <p:spPr>
          <a:xfrm>
            <a:off x="4645025" y="1860550"/>
            <a:ext cx="4041775" cy="654050"/>
          </a:xfrm>
        </p:spPr>
        <p:txBody>
          <a:bodyPr lIns="45720" tIns="0" rIns="45720" bIns="0" anchor="ctr"/>
          <a:lstStyle/>
          <a:p>
            <a:pPr marL="0" indent="0">
              <a:buFont typeface="Wingdings 2" pitchFamily="18" charset="2"/>
              <a:buNone/>
            </a:pPr>
            <a:r>
              <a:rPr lang="en-US" sz="2400" b="1" smtClean="0">
                <a:solidFill>
                  <a:schemeClr val="tx2"/>
                </a:solidFill>
              </a:rPr>
              <a:t>Senate Bill</a:t>
            </a:r>
          </a:p>
        </p:txBody>
      </p:sp>
      <p:sp>
        <p:nvSpPr>
          <p:cNvPr id="128005" name="Content Placeholder 4"/>
          <p:cNvSpPr>
            <a:spLocks noGrp="1"/>
          </p:cNvSpPr>
          <p:nvPr>
            <p:ph sz="quarter" idx="4294967295"/>
          </p:nvPr>
        </p:nvSpPr>
        <p:spPr>
          <a:xfrm>
            <a:off x="457200" y="2514600"/>
            <a:ext cx="4040188" cy="3846513"/>
          </a:xfrm>
        </p:spPr>
        <p:txBody>
          <a:bodyPr tIns="0"/>
          <a:lstStyle/>
          <a:p>
            <a:r>
              <a:rPr lang="en-US" sz="2200" smtClean="0"/>
              <a:t>Promote transparency, simplicity, fairness, accountability, and equal access in the market for consumer financial products or services.</a:t>
            </a:r>
          </a:p>
          <a:p>
            <a:endParaRPr lang="en-US" sz="2200" smtClean="0"/>
          </a:p>
        </p:txBody>
      </p:sp>
      <p:sp>
        <p:nvSpPr>
          <p:cNvPr id="128006" name="Content Placeholder 5"/>
          <p:cNvSpPr>
            <a:spLocks noGrp="1"/>
          </p:cNvSpPr>
          <p:nvPr>
            <p:ph sz="quarter" idx="4294967295"/>
          </p:nvPr>
        </p:nvSpPr>
        <p:spPr>
          <a:xfrm>
            <a:off x="4645025" y="2514600"/>
            <a:ext cx="4041775" cy="3846513"/>
          </a:xfrm>
        </p:spPr>
        <p:txBody>
          <a:bodyPr tIns="0"/>
          <a:lstStyle/>
          <a:p>
            <a:pPr>
              <a:buFont typeface="Wingdings 2" pitchFamily="18" charset="2"/>
              <a:buNone/>
            </a:pPr>
            <a:r>
              <a:rPr lang="en-US" sz="2200" smtClean="0"/>
              <a:t>The Bureau shall seek to implement and, where applicable, enforce Federal consumer financial law consistently for the purpose of ensuring that markets for consumer financial products and services are fair, transparent, and competitive.</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fontAlgn="auto">
              <a:spcAft>
                <a:spcPts val="0"/>
              </a:spcAft>
              <a:defRPr/>
            </a:pPr>
            <a:r>
              <a:rPr lang="en-US" dirty="0" smtClean="0"/>
              <a:t>House Bill’s objectives: CFPA to ensure that</a:t>
            </a:r>
            <a:endParaRPr lang="en-US" dirty="0"/>
          </a:p>
        </p:txBody>
      </p:sp>
      <p:sp>
        <p:nvSpPr>
          <p:cNvPr id="3" name="Content Placeholder 2"/>
          <p:cNvSpPr>
            <a:spLocks noGrp="1"/>
          </p:cNvSpPr>
          <p:nvPr>
            <p:ph idx="4294967295"/>
          </p:nvPr>
        </p:nvSpPr>
        <p:spPr/>
        <p:txBody>
          <a:bodyPr>
            <a:normAutofit lnSpcReduction="10000"/>
          </a:bodyPr>
          <a:lstStyle/>
          <a:p>
            <a:pPr marL="274320" indent="-274320" fontAlgn="auto">
              <a:spcAft>
                <a:spcPts val="0"/>
              </a:spcAft>
              <a:buClr>
                <a:schemeClr val="accent3"/>
              </a:buClr>
              <a:buFont typeface="Wingdings 2"/>
              <a:buChar char=""/>
              <a:defRPr/>
            </a:pPr>
            <a:r>
              <a:rPr lang="en-US" dirty="0" smtClean="0"/>
              <a:t>(1) consumers have and can use the information they need to make responsible decisions about consumer financial products or services;</a:t>
            </a:r>
          </a:p>
          <a:p>
            <a:pPr marL="274320" indent="-274320" fontAlgn="auto">
              <a:spcAft>
                <a:spcPts val="0"/>
              </a:spcAft>
              <a:buClr>
                <a:schemeClr val="accent3"/>
              </a:buClr>
              <a:buFont typeface="Wingdings 2"/>
              <a:buChar char=""/>
              <a:defRPr/>
            </a:pPr>
            <a:r>
              <a:rPr lang="en-US" dirty="0" smtClean="0"/>
              <a:t>(2) consumers are protected from abuse, unfairness, deception, and discrimination;</a:t>
            </a:r>
          </a:p>
          <a:p>
            <a:pPr marL="274320" indent="-274320" fontAlgn="auto">
              <a:spcAft>
                <a:spcPts val="0"/>
              </a:spcAft>
              <a:buClr>
                <a:schemeClr val="accent3"/>
              </a:buClr>
              <a:buFont typeface="Wingdings 2"/>
              <a:buChar char=""/>
              <a:defRPr/>
            </a:pPr>
            <a:r>
              <a:rPr lang="en-US" dirty="0" smtClean="0"/>
              <a:t>(3) markets for consumer financial products or services operate fairly and efficiently with ample room for sustainable growth and innovation; and</a:t>
            </a:r>
          </a:p>
          <a:p>
            <a:pPr marL="274320" indent="-274320" fontAlgn="auto">
              <a:spcAft>
                <a:spcPts val="0"/>
              </a:spcAft>
              <a:buClr>
                <a:schemeClr val="accent3"/>
              </a:buClr>
              <a:buFont typeface="Wingdings 2"/>
              <a:buChar char=""/>
              <a:defRPr/>
            </a:pPr>
            <a:r>
              <a:rPr lang="en-US" dirty="0" smtClean="0"/>
              <a:t>(4) traditionally underserved consumers and communities have equal access to responsible financial services.</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1"/>
          <p:cNvSpPr>
            <a:spLocks noGrp="1"/>
          </p:cNvSpPr>
          <p:nvPr>
            <p:ph type="title" idx="4294967295"/>
          </p:nvPr>
        </p:nvSpPr>
        <p:spPr/>
        <p:txBody>
          <a:bodyPr/>
          <a:lstStyle/>
          <a:p>
            <a:r>
              <a:rPr lang="en-US" smtClean="0"/>
              <a:t>Senate Bill’s Objectives</a:t>
            </a:r>
          </a:p>
        </p:txBody>
      </p:sp>
      <p:sp>
        <p:nvSpPr>
          <p:cNvPr id="3" name="Content Placeholder 2"/>
          <p:cNvSpPr>
            <a:spLocks noGrp="1"/>
          </p:cNvSpPr>
          <p:nvPr>
            <p:ph idx="4294967295"/>
          </p:nvPr>
        </p:nvSpPr>
        <p:spPr>
          <a:xfrm>
            <a:off x="228600" y="1935163"/>
            <a:ext cx="8915400" cy="4922837"/>
          </a:xfrm>
        </p:spPr>
        <p:txBody>
          <a:bodyPr>
            <a:normAutofit fontScale="85000" lnSpcReduction="20000"/>
          </a:bodyPr>
          <a:lstStyle/>
          <a:p>
            <a:pPr marL="274320" indent="-274320" fontAlgn="auto">
              <a:spcAft>
                <a:spcPts val="0"/>
              </a:spcAft>
              <a:buClr>
                <a:schemeClr val="accent3"/>
              </a:buClr>
              <a:buFont typeface="Wingdings 2"/>
              <a:buChar char=""/>
              <a:defRPr/>
            </a:pPr>
            <a:r>
              <a:rPr lang="en-US" dirty="0" smtClean="0"/>
              <a:t>The Bureau is authorized to exercise its authorities under Federal consumer financial law for the purposes of ensuring that, with respect to consumer financial products and services—</a:t>
            </a:r>
          </a:p>
          <a:p>
            <a:pPr marL="274320" indent="-274320" fontAlgn="auto">
              <a:spcAft>
                <a:spcPts val="0"/>
              </a:spcAft>
              <a:buClr>
                <a:schemeClr val="accent3"/>
              </a:buClr>
              <a:buFont typeface="Wingdings 2"/>
              <a:buNone/>
              <a:defRPr/>
            </a:pPr>
            <a:r>
              <a:rPr lang="en-US" dirty="0" smtClean="0"/>
              <a:t>(1) consumers are provided with timely and understandable information to make responsible decisions about financial transactions;</a:t>
            </a:r>
          </a:p>
          <a:p>
            <a:pPr marL="274320" indent="-274320" fontAlgn="auto">
              <a:spcAft>
                <a:spcPts val="0"/>
              </a:spcAft>
              <a:buClr>
                <a:schemeClr val="accent3"/>
              </a:buClr>
              <a:buFont typeface="Wingdings 2"/>
              <a:buNone/>
              <a:defRPr/>
            </a:pPr>
            <a:r>
              <a:rPr lang="en-US" dirty="0" smtClean="0"/>
              <a:t>(2) consumers are protected from unfair, deceptive, or abusive acts and practices and from discrimination;</a:t>
            </a:r>
          </a:p>
          <a:p>
            <a:pPr marL="274320" indent="-274320" fontAlgn="auto">
              <a:spcAft>
                <a:spcPts val="0"/>
              </a:spcAft>
              <a:buClr>
                <a:schemeClr val="accent3"/>
              </a:buClr>
              <a:buFont typeface="Wingdings 2"/>
              <a:buNone/>
              <a:defRPr/>
            </a:pPr>
            <a:r>
              <a:rPr lang="en-US" dirty="0" smtClean="0"/>
              <a:t>(3) outdated, unnecessary, or unduly burdensome regulations are regularly identified and addressed in order to reduce unwarranted regulatory burdens;</a:t>
            </a:r>
          </a:p>
          <a:p>
            <a:pPr marL="274320" indent="-274320" fontAlgn="auto">
              <a:spcAft>
                <a:spcPts val="0"/>
              </a:spcAft>
              <a:buClr>
                <a:schemeClr val="accent3"/>
              </a:buClr>
              <a:buFont typeface="Wingdings 2"/>
              <a:buNone/>
              <a:defRPr/>
            </a:pPr>
            <a:r>
              <a:rPr lang="en-US" dirty="0" smtClean="0"/>
              <a:t>(4) Federal consumer financial law is enforced consistently, without regard to the status of a person as a depository institution, in order to promote fair competition; and</a:t>
            </a:r>
          </a:p>
          <a:p>
            <a:pPr marL="274320" indent="-274320" fontAlgn="auto">
              <a:spcAft>
                <a:spcPts val="0"/>
              </a:spcAft>
              <a:buClr>
                <a:schemeClr val="accent3"/>
              </a:buClr>
              <a:buFont typeface="Wingdings 2"/>
              <a:buNone/>
              <a:defRPr/>
            </a:pPr>
            <a:r>
              <a:rPr lang="en-US" dirty="0" smtClean="0"/>
              <a:t>(5) markets for consumer financial products and services operate transparently and efficiently to facilitate access and innovation.</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1"/>
          <p:cNvSpPr>
            <a:spLocks noGrp="1"/>
          </p:cNvSpPr>
          <p:nvPr>
            <p:ph type="title" idx="4294967295"/>
          </p:nvPr>
        </p:nvSpPr>
        <p:spPr/>
        <p:txBody>
          <a:bodyPr/>
          <a:lstStyle/>
          <a:p>
            <a:r>
              <a:rPr lang="en-US" smtClean="0"/>
              <a:t>Senate Bill lists CFPB functions</a:t>
            </a:r>
          </a:p>
        </p:txBody>
      </p:sp>
      <p:sp>
        <p:nvSpPr>
          <p:cNvPr id="3" name="Content Placeholder 2"/>
          <p:cNvSpPr>
            <a:spLocks noGrp="1"/>
          </p:cNvSpPr>
          <p:nvPr>
            <p:ph idx="4294967295"/>
          </p:nvPr>
        </p:nvSpPr>
        <p:spPr/>
        <p:txBody>
          <a:bodyPr>
            <a:normAutofit fontScale="77500" lnSpcReduction="20000"/>
          </a:bodyPr>
          <a:lstStyle/>
          <a:p>
            <a:pPr marL="274320" indent="-274320" fontAlgn="auto">
              <a:spcAft>
                <a:spcPts val="0"/>
              </a:spcAft>
              <a:buClr>
                <a:schemeClr val="accent3"/>
              </a:buClr>
              <a:buFont typeface="Wingdings 2"/>
              <a:buNone/>
              <a:defRPr/>
            </a:pPr>
            <a:r>
              <a:rPr lang="en-US" dirty="0" smtClean="0"/>
              <a:t>The primary functions of the Bureau are—</a:t>
            </a:r>
          </a:p>
          <a:p>
            <a:pPr marL="274320" indent="-274320" fontAlgn="auto">
              <a:spcAft>
                <a:spcPts val="0"/>
              </a:spcAft>
              <a:buClr>
                <a:schemeClr val="accent3"/>
              </a:buClr>
              <a:buFont typeface="Wingdings 2"/>
              <a:buNone/>
              <a:defRPr/>
            </a:pPr>
            <a:r>
              <a:rPr lang="en-US" dirty="0" smtClean="0"/>
              <a:t>(1) conducting financial education programs;</a:t>
            </a:r>
          </a:p>
          <a:p>
            <a:pPr marL="274320" indent="-274320" fontAlgn="auto">
              <a:spcAft>
                <a:spcPts val="0"/>
              </a:spcAft>
              <a:buClr>
                <a:schemeClr val="accent3"/>
              </a:buClr>
              <a:buFont typeface="Wingdings 2"/>
              <a:buNone/>
              <a:defRPr/>
            </a:pPr>
            <a:r>
              <a:rPr lang="en-US" dirty="0" smtClean="0"/>
              <a:t>(2) collecting, investigating, and responding to consumer complaints;</a:t>
            </a:r>
          </a:p>
          <a:p>
            <a:pPr marL="274320" indent="-274320" fontAlgn="auto">
              <a:spcAft>
                <a:spcPts val="0"/>
              </a:spcAft>
              <a:buClr>
                <a:schemeClr val="accent3"/>
              </a:buClr>
              <a:buFont typeface="Wingdings 2"/>
              <a:buNone/>
              <a:defRPr/>
            </a:pPr>
            <a:r>
              <a:rPr lang="en-US" dirty="0" smtClean="0"/>
              <a:t>(3) collecting, researching, monitoring, and publishing information relevant to the functioning of markets for consumer financial products and services to identify risks to consumers and the proper functioning of such markets;</a:t>
            </a:r>
          </a:p>
          <a:p>
            <a:pPr marL="274320" indent="-274320" fontAlgn="auto">
              <a:spcAft>
                <a:spcPts val="0"/>
              </a:spcAft>
              <a:buClr>
                <a:schemeClr val="accent3"/>
              </a:buClr>
              <a:buFont typeface="Wingdings 2"/>
              <a:buNone/>
              <a:defRPr/>
            </a:pPr>
            <a:r>
              <a:rPr lang="en-US" dirty="0" smtClean="0"/>
              <a:t>(4) subject to sections 1024 through 1026, supervising covered persons for compliance with Federal consumer financial law, and taking appropriate enforcement action to address violations of Federal consumer financial law;</a:t>
            </a:r>
          </a:p>
          <a:p>
            <a:pPr marL="274320" indent="-274320" fontAlgn="auto">
              <a:spcAft>
                <a:spcPts val="0"/>
              </a:spcAft>
              <a:buClr>
                <a:schemeClr val="accent3"/>
              </a:buClr>
              <a:buFont typeface="Wingdings 2"/>
              <a:buNone/>
              <a:defRPr/>
            </a:pPr>
            <a:r>
              <a:rPr lang="en-US" dirty="0" smtClean="0"/>
              <a:t>(5) issuing rules, orders, and guidance implementing Federal consumer financial law; and</a:t>
            </a:r>
          </a:p>
          <a:p>
            <a:pPr marL="274320" indent="-274320" fontAlgn="auto">
              <a:spcAft>
                <a:spcPts val="0"/>
              </a:spcAft>
              <a:buClr>
                <a:schemeClr val="accent3"/>
              </a:buClr>
              <a:buFont typeface="Wingdings 2"/>
              <a:buNone/>
              <a:defRPr/>
            </a:pPr>
            <a:r>
              <a:rPr lang="en-US" dirty="0" smtClean="0"/>
              <a:t> (6) performing such support activities as may be necessary or useful to facilitate the other functions of the Bureau.</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idx="4294967295"/>
          </p:nvPr>
        </p:nvSpPr>
        <p:spPr/>
        <p:txBody>
          <a:bodyPr/>
          <a:lstStyle/>
          <a:p>
            <a:r>
              <a:rPr lang="en-US" smtClean="0"/>
              <a:t>Outline</a:t>
            </a:r>
          </a:p>
        </p:txBody>
      </p:sp>
      <p:sp>
        <p:nvSpPr>
          <p:cNvPr id="77827" name="Content Placeholder 2"/>
          <p:cNvSpPr>
            <a:spLocks noGrp="1"/>
          </p:cNvSpPr>
          <p:nvPr>
            <p:ph idx="4294967295"/>
          </p:nvPr>
        </p:nvSpPr>
        <p:spPr/>
        <p:txBody>
          <a:bodyPr/>
          <a:lstStyle/>
          <a:p>
            <a:r>
              <a:rPr lang="en-US" smtClean="0"/>
              <a:t>CFPA/B’s structure and autonomy</a:t>
            </a:r>
          </a:p>
          <a:p>
            <a:r>
              <a:rPr lang="en-US" smtClean="0"/>
              <a:t>CFPA/B substantive provisions </a:t>
            </a:r>
          </a:p>
          <a:p>
            <a:r>
              <a:rPr lang="en-US" smtClean="0"/>
              <a:t>What can the CFPA/B do?</a:t>
            </a:r>
          </a:p>
          <a:p>
            <a:r>
              <a:rPr lang="en-US" smtClean="0"/>
              <a:t>Enforcement</a:t>
            </a:r>
          </a:p>
          <a:p>
            <a:r>
              <a:rPr lang="en-US" smtClean="0"/>
              <a:t>Preemption provisions</a:t>
            </a:r>
          </a:p>
          <a:p>
            <a:r>
              <a:rPr lang="en-US" smtClean="0"/>
              <a:t>Miscellaneous provisions</a:t>
            </a:r>
          </a:p>
          <a:p>
            <a:r>
              <a:rPr lang="en-US" smtClean="0"/>
              <a:t>Omitting provisions of House Mortgage Reform and Anti-Predatory Lending Act except to the extent that they also appear in the Senate CFPB act.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idx="4294967295"/>
          </p:nvPr>
        </p:nvSpPr>
        <p:spPr/>
        <p:txBody>
          <a:bodyPr/>
          <a:lstStyle/>
          <a:p>
            <a:r>
              <a:rPr lang="en-US" smtClean="0"/>
              <a:t>Structure Under the House Bill</a:t>
            </a:r>
          </a:p>
        </p:txBody>
      </p:sp>
      <p:sp>
        <p:nvSpPr>
          <p:cNvPr id="3" name="Content Placeholder 2"/>
          <p:cNvSpPr>
            <a:spLocks noGrp="1"/>
          </p:cNvSpPr>
          <p:nvPr>
            <p:ph idx="4294967295"/>
          </p:nvPr>
        </p:nvSpPr>
        <p:spPr/>
        <p:txBody>
          <a:bodyPr>
            <a:normAutofit fontScale="92500"/>
          </a:bodyPr>
          <a:lstStyle/>
          <a:p>
            <a:pPr marL="274320" indent="-274320" fontAlgn="auto">
              <a:spcAft>
                <a:spcPts val="0"/>
              </a:spcAft>
              <a:buClr>
                <a:schemeClr val="accent3"/>
              </a:buClr>
              <a:buFont typeface="Wingdings 2"/>
              <a:buChar char=""/>
              <a:defRPr/>
            </a:pPr>
            <a:r>
              <a:rPr lang="en-US" dirty="0" smtClean="0"/>
              <a:t>Initially a Director, nominated by the President and confirmed by the Senate with “strong competencies and experiences related to consumer financial protection.”</a:t>
            </a:r>
          </a:p>
          <a:p>
            <a:pPr marL="274320" indent="-274320" fontAlgn="auto">
              <a:spcAft>
                <a:spcPts val="0"/>
              </a:spcAft>
              <a:buClr>
                <a:schemeClr val="accent3"/>
              </a:buClr>
              <a:buFont typeface="Wingdings 2"/>
              <a:buChar char=""/>
              <a:defRPr/>
            </a:pPr>
            <a:r>
              <a:rPr lang="en-US" dirty="0" smtClean="0"/>
              <a:t>30 months after the bill is enacted, the director is succeeded by a Commission of 5 members, appointed by the president and confirmed by the Senate, with “strong competencies and experiences related to consumer financial protection.”  </a:t>
            </a:r>
          </a:p>
          <a:p>
            <a:pPr marL="274320" indent="-274320" fontAlgn="auto">
              <a:spcAft>
                <a:spcPts val="0"/>
              </a:spcAft>
              <a:buClr>
                <a:schemeClr val="accent3"/>
              </a:buClr>
              <a:buFont typeface="Wingdings 2"/>
              <a:buChar char=""/>
              <a:defRPr/>
            </a:pPr>
            <a:r>
              <a:rPr lang="en-US" dirty="0" smtClean="0"/>
              <a:t>Commissioners have five-year staggered terms; no more than three of the same political party.</a:t>
            </a:r>
          </a:p>
          <a:p>
            <a:pPr marL="274320" indent="-274320" fontAlgn="auto">
              <a:spcAft>
                <a:spcPts val="0"/>
              </a:spcAft>
              <a:buClr>
                <a:schemeClr val="accent3"/>
              </a:buClr>
              <a:buFont typeface="Wingdings 2"/>
              <a:buChar char=""/>
              <a:defRPr/>
            </a:pPr>
            <a:r>
              <a:rPr lang="en-US" dirty="0" smtClean="0"/>
              <a:t>Removable only for cause.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idx="4294967295"/>
          </p:nvPr>
        </p:nvSpPr>
        <p:spPr/>
        <p:txBody>
          <a:bodyPr/>
          <a:lstStyle/>
          <a:p>
            <a:r>
              <a:rPr lang="en-US" smtClean="0"/>
              <a:t>Structure under the Senate bill</a:t>
            </a:r>
          </a:p>
        </p:txBody>
      </p:sp>
      <p:sp>
        <p:nvSpPr>
          <p:cNvPr id="79875" name="Content Placeholder 2"/>
          <p:cNvSpPr>
            <a:spLocks noGrp="1"/>
          </p:cNvSpPr>
          <p:nvPr>
            <p:ph idx="4294967295"/>
          </p:nvPr>
        </p:nvSpPr>
        <p:spPr/>
        <p:txBody>
          <a:bodyPr/>
          <a:lstStyle/>
          <a:p>
            <a:r>
              <a:rPr lang="en-US" smtClean="0"/>
              <a:t>CFPB to be housed in the Fed</a:t>
            </a:r>
          </a:p>
          <a:p>
            <a:r>
              <a:rPr lang="en-US" smtClean="0"/>
              <a:t>CFPB to be headed by Director appointed by President and confirmed by the Senate.  No requirement that Director be consumer protection expert.</a:t>
            </a:r>
          </a:p>
          <a:p>
            <a:r>
              <a:rPr lang="en-US" smtClean="0"/>
              <a:t>Director to have 5-year term and can be removed for cause.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idx="4294967295"/>
          </p:nvPr>
        </p:nvSpPr>
        <p:spPr/>
        <p:txBody>
          <a:bodyPr/>
          <a:lstStyle/>
          <a:p>
            <a:r>
              <a:rPr lang="en-US" smtClean="0"/>
              <a:t>Autonomy under the Senate bill</a:t>
            </a:r>
          </a:p>
        </p:txBody>
      </p:sp>
      <p:sp>
        <p:nvSpPr>
          <p:cNvPr id="3" name="Content Placeholder 2"/>
          <p:cNvSpPr>
            <a:spLocks noGrp="1"/>
          </p:cNvSpPr>
          <p:nvPr>
            <p:ph idx="4294967295"/>
          </p:nvPr>
        </p:nvSpPr>
        <p:spPr/>
        <p:txBody>
          <a:bodyPr>
            <a:normAutofit fontScale="92500" lnSpcReduction="10000"/>
          </a:bodyPr>
          <a:lstStyle/>
          <a:p>
            <a:pPr marL="274320" indent="-274320" fontAlgn="auto">
              <a:spcAft>
                <a:spcPts val="0"/>
              </a:spcAft>
              <a:buClr>
                <a:schemeClr val="accent3"/>
              </a:buClr>
              <a:buFont typeface="Wingdings 2"/>
              <a:buChar char=""/>
              <a:defRPr/>
            </a:pPr>
            <a:r>
              <a:rPr lang="en-US" dirty="0" smtClean="0"/>
              <a:t>“Notwithstanding the authorities granted to the Board of Governors under the Federal Reserve Act, the Board of Governors may not—</a:t>
            </a:r>
          </a:p>
          <a:p>
            <a:pPr marL="274320" indent="-274320" fontAlgn="auto">
              <a:spcAft>
                <a:spcPts val="0"/>
              </a:spcAft>
              <a:buClr>
                <a:schemeClr val="accent3"/>
              </a:buClr>
              <a:buFont typeface="Wingdings 2"/>
              <a:buNone/>
              <a:defRPr/>
            </a:pPr>
            <a:r>
              <a:rPr lang="en-US" dirty="0" smtClean="0"/>
              <a:t>(A) intervene in any matter or proceeding before the Director, including examinations or enforcement actions, unless otherwise specifically provided by law;</a:t>
            </a:r>
          </a:p>
          <a:p>
            <a:pPr marL="274320" indent="-274320" fontAlgn="auto">
              <a:spcAft>
                <a:spcPts val="0"/>
              </a:spcAft>
              <a:buClr>
                <a:schemeClr val="accent3"/>
              </a:buClr>
              <a:buFont typeface="Wingdings 2"/>
              <a:buNone/>
              <a:defRPr/>
            </a:pPr>
            <a:r>
              <a:rPr lang="en-US" dirty="0" smtClean="0"/>
              <a:t>(B) appoint, direct, or remove any officer or employee of the Bureau;”</a:t>
            </a:r>
          </a:p>
          <a:p>
            <a:pPr marL="274320" indent="-274320" fontAlgn="auto">
              <a:spcAft>
                <a:spcPts val="0"/>
              </a:spcAft>
              <a:buClr>
                <a:schemeClr val="accent3"/>
              </a:buClr>
              <a:buFont typeface="Wingdings 2"/>
              <a:buChar char=""/>
              <a:defRPr/>
            </a:pPr>
            <a:r>
              <a:rPr lang="en-US" dirty="0" smtClean="0"/>
              <a:t>“No rule or order of the Bureau shall be subject to approval or review by the Board of Governors. The Board of Governors may not delay or prevent the issuance of any rule or order of the Bureau.”</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1588</TotalTime>
  <Words>4133</Words>
  <Application>Microsoft Office PowerPoint</Application>
  <PresentationFormat>On-screen Show (4:3)</PresentationFormat>
  <Paragraphs>258</Paragraphs>
  <Slides>58</Slides>
  <Notes>0</Notes>
  <HiddenSlides>0</HiddenSlides>
  <MMClips>0</MMClips>
  <ScaleCrop>false</ScaleCrop>
  <HeadingPairs>
    <vt:vector size="6" baseType="variant">
      <vt:variant>
        <vt:lpstr>Fonts Used</vt:lpstr>
      </vt:variant>
      <vt:variant>
        <vt:i4>4</vt:i4>
      </vt:variant>
      <vt:variant>
        <vt:lpstr>Design Template</vt:lpstr>
      </vt:variant>
      <vt:variant>
        <vt:i4>4</vt:i4>
      </vt:variant>
      <vt:variant>
        <vt:lpstr>Slide Titles</vt:lpstr>
      </vt:variant>
      <vt:variant>
        <vt:i4>58</vt:i4>
      </vt:variant>
    </vt:vector>
  </HeadingPairs>
  <TitlesOfParts>
    <vt:vector size="66" baseType="lpstr">
      <vt:lpstr>Constantia</vt:lpstr>
      <vt:lpstr>Arial</vt:lpstr>
      <vt:lpstr>Calibri</vt:lpstr>
      <vt:lpstr>Wingdings 2</vt:lpstr>
      <vt:lpstr>Flow</vt:lpstr>
      <vt:lpstr>Flow</vt:lpstr>
      <vt:lpstr>Flow</vt:lpstr>
      <vt:lpstr>Flow</vt:lpstr>
      <vt:lpstr>Slide 1</vt:lpstr>
      <vt:lpstr>Slide 2</vt:lpstr>
      <vt:lpstr>Slide 3</vt:lpstr>
      <vt:lpstr>Slide 4</vt:lpstr>
      <vt:lpstr>Some Caveats</vt:lpstr>
      <vt:lpstr>Outline</vt:lpstr>
      <vt:lpstr>Structure Under the House Bill</vt:lpstr>
      <vt:lpstr>Structure under the Senate bill</vt:lpstr>
      <vt:lpstr>Autonomy under the Senate bill</vt:lpstr>
      <vt:lpstr>House Bill establishes Consumer Financial Protection Oversight Board</vt:lpstr>
      <vt:lpstr>Senate bill provides for Financial Stability Oversight Council</vt:lpstr>
      <vt:lpstr>Financial Stability Oversight Council Members</vt:lpstr>
      <vt:lpstr>Funding</vt:lpstr>
      <vt:lpstr>Both bills would establish Consumer Advisory Board</vt:lpstr>
      <vt:lpstr>The CFPA would enforce, among other statutes:</vt:lpstr>
      <vt:lpstr>CFPA powers:</vt:lpstr>
      <vt:lpstr>What does this mean?</vt:lpstr>
      <vt:lpstr>House bill limit on “abusive:”</vt:lpstr>
      <vt:lpstr>Senate bill limit on “abusive:”</vt:lpstr>
      <vt:lpstr>House Bill Fair Dealing Regulation</vt:lpstr>
      <vt:lpstr>Arbitration provisions</vt:lpstr>
      <vt:lpstr>Limitations on prepayment penalties added to TILA</vt:lpstr>
      <vt:lpstr>Bills amend TILA re mortgage origination fees </vt:lpstr>
      <vt:lpstr>Exception to origination fee provision:</vt:lpstr>
      <vt:lpstr>Bills require mortgage lenders to determine  that borrower can repay the loan</vt:lpstr>
      <vt:lpstr>Bills describe how to verify ability to repay</vt:lpstr>
      <vt:lpstr>Senate bill provides a presumption that the consumer can repay, but the lender has to use the  fully indexed rate to get the presumption</vt:lpstr>
      <vt:lpstr>The presumption of the ability to repay does not apply to negative amortization loans, loans with balloon payments, or loans with points and fees of more than 3%</vt:lpstr>
      <vt:lpstr>Both bills provides for complaint database</vt:lpstr>
      <vt:lpstr>Miscellaneous Senate Bill provisions</vt:lpstr>
      <vt:lpstr>Both bills provides for research unit. Research topics include:</vt:lpstr>
      <vt:lpstr>CFPA/B to have the power to issue regulations, orders, and guidance</vt:lpstr>
      <vt:lpstr>Bills exclude from CFPA jurisdiction:</vt:lpstr>
      <vt:lpstr>House Bill excludes from CFPA jurisdiction:</vt:lpstr>
      <vt:lpstr>Limits under the bills</vt:lpstr>
      <vt:lpstr>Bills require CFPA/B, in promulgating regulations, to consult with </vt:lpstr>
      <vt:lpstr>Disclosure Rules</vt:lpstr>
      <vt:lpstr>Enforcement provisions</vt:lpstr>
      <vt:lpstr>Enforcement provisions</vt:lpstr>
      <vt:lpstr>Enforcement provisions</vt:lpstr>
      <vt:lpstr>Exemptions for CFPA examinations as to insured depositary institutions or credit unions with assets of $10 billion or less </vt:lpstr>
      <vt:lpstr>House Bill enforcement provisions</vt:lpstr>
      <vt:lpstr>Preemption rules:</vt:lpstr>
      <vt:lpstr>Preemption rules</vt:lpstr>
      <vt:lpstr>Preemption rules</vt:lpstr>
      <vt:lpstr>Preemption rules</vt:lpstr>
      <vt:lpstr>Preemption rules</vt:lpstr>
      <vt:lpstr>House bill preemption rules</vt:lpstr>
      <vt:lpstr>Bills tackle Waters case:</vt:lpstr>
      <vt:lpstr>Bills Codify Marquette Usury Exportation</vt:lpstr>
      <vt:lpstr>Bills codifiy Cuomo Case by amending visitorial powers provision:</vt:lpstr>
      <vt:lpstr>Bills give the CFPA the consumer financial protection functions of:</vt:lpstr>
      <vt:lpstr>Both bills would create CFPA Office of Financial Literacy and Office of Fair Lending and Equal Opportunity </vt:lpstr>
      <vt:lpstr>House Bill’s Mandate for CFPA</vt:lpstr>
      <vt:lpstr>CFPA’s Mandate</vt:lpstr>
      <vt:lpstr>House Bill’s objectives: CFPA to ensure that</vt:lpstr>
      <vt:lpstr>Senate Bill’s Objectives</vt:lpstr>
      <vt:lpstr>Senate Bill lists CFPB functions</vt:lpstr>
    </vt:vector>
  </TitlesOfParts>
  <Company>St. John's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Jeff  Sovern</dc:creator>
  <cp:lastModifiedBy>Jeff Sovern</cp:lastModifiedBy>
  <cp:revision>239</cp:revision>
  <dcterms:created xsi:type="dcterms:W3CDTF">2010-05-11T17:56:42Z</dcterms:created>
  <dcterms:modified xsi:type="dcterms:W3CDTF">2010-05-28T16:48:03Z</dcterms:modified>
</cp:coreProperties>
</file>